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  <p:sldId id="277" r:id="rId10"/>
    <p:sldId id="278" r:id="rId11"/>
    <p:sldId id="264" r:id="rId12"/>
    <p:sldId id="279" r:id="rId13"/>
    <p:sldId id="265" r:id="rId14"/>
    <p:sldId id="280" r:id="rId15"/>
    <p:sldId id="266" r:id="rId16"/>
    <p:sldId id="267" r:id="rId17"/>
    <p:sldId id="281" r:id="rId18"/>
    <p:sldId id="268" r:id="rId19"/>
    <p:sldId id="269" r:id="rId20"/>
    <p:sldId id="271" r:id="rId21"/>
    <p:sldId id="270" r:id="rId22"/>
    <p:sldId id="272" r:id="rId23"/>
    <p:sldId id="273" r:id="rId24"/>
    <p:sldId id="274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A21A7-A4E3-4133-9462-037A342DAB6C}" v="9" dt="2022-06-07T20:11:32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81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61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6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4943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3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19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499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046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09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164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43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90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90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71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39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6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44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1107574-C061-4277-85AA-7C6D912E8180}" type="datetimeFigureOut">
              <a:rPr lang="pl-PL" smtClean="0"/>
              <a:t>31.12.2022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6A584-FCA9-42DB-BBAC-3E90268A4D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885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p3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0.mp3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K:\Nuty%20i%20ksiazki\New%20Grove%20Dictionary%20of%20Music\T\A.htm#S0133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0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p3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audio" Target="../media/media35.mp3"/><Relationship Id="rId5" Type="http://schemas.microsoft.com/office/2007/relationships/media" Target="../media/media35.mp3"/><Relationship Id="rId4" Type="http://schemas.openxmlformats.org/officeDocument/2006/relationships/audio" Target="../media/media34.mp3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24DB2E-20DE-402A-BB5F-E53215F75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9607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pl-PL" dirty="0"/>
              <a:t>On </a:t>
            </a:r>
            <a:r>
              <a:rPr lang="pl-PL" dirty="0" err="1"/>
              <a:t>Arrangements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and </a:t>
            </a:r>
            <a:r>
              <a:rPr lang="pl-PL" dirty="0" err="1"/>
              <a:t>Transcriptions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03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5F5B2B2-741D-4D23-A8D5-B18DF52B2135}"/>
              </a:ext>
            </a:extLst>
          </p:cNvPr>
          <p:cNvSpPr txBox="1">
            <a:spLocks/>
          </p:cNvSpPr>
          <p:nvPr/>
        </p:nvSpPr>
        <p:spPr>
          <a:xfrm>
            <a:off x="1103312" y="760396"/>
            <a:ext cx="8946541" cy="4899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pl-PL" sz="3200" dirty="0"/>
              <a:t>5. Georg Friedrich Haendel</a:t>
            </a:r>
          </a:p>
          <a:p>
            <a:pPr marL="0" indent="0" algn="ctr">
              <a:buFont typeface="Wingdings 3" charset="2"/>
              <a:buNone/>
            </a:pPr>
            <a:r>
              <a:rPr lang="pl-PL" sz="3200" i="1" dirty="0"/>
              <a:t>The </a:t>
            </a:r>
            <a:r>
              <a:rPr lang="pl-PL" sz="3200" i="1" dirty="0" err="1"/>
              <a:t>Messiah</a:t>
            </a:r>
            <a:r>
              <a:rPr lang="pl-PL" sz="3200" i="1" dirty="0"/>
              <a:t> HWV 56</a:t>
            </a:r>
          </a:p>
          <a:p>
            <a:pPr marL="0" indent="0" algn="ctr">
              <a:buFont typeface="Wingdings 3" charset="2"/>
              <a:buNone/>
            </a:pPr>
            <a:r>
              <a:rPr lang="pl-PL" sz="3600" b="1" i="1" dirty="0"/>
              <a:t>The </a:t>
            </a:r>
            <a:r>
              <a:rPr lang="pl-PL" sz="3600" b="1" i="1" dirty="0" err="1"/>
              <a:t>Trumpet</a:t>
            </a:r>
            <a:r>
              <a:rPr lang="pl-PL" sz="3600" b="1" i="1" dirty="0"/>
              <a:t> </a:t>
            </a:r>
            <a:r>
              <a:rPr lang="pl-PL" sz="3600" b="1" i="1" dirty="0" err="1"/>
              <a:t>Shall</a:t>
            </a:r>
            <a:r>
              <a:rPr lang="pl-PL" sz="3600" b="1" i="1" dirty="0"/>
              <a:t> Sound</a:t>
            </a:r>
          </a:p>
          <a:p>
            <a:pPr marL="0" indent="0" algn="ctr">
              <a:buFont typeface="Wingdings 3" charset="2"/>
              <a:buNone/>
            </a:pPr>
            <a:endParaRPr lang="pl-PL" sz="3600" b="1" i="1" dirty="0"/>
          </a:p>
          <a:p>
            <a:pPr algn="ctr"/>
            <a:endParaRPr lang="pl-PL" sz="3200" i="1" dirty="0"/>
          </a:p>
          <a:p>
            <a:pPr marL="0" indent="0" algn="ctr">
              <a:buFont typeface="Wingdings 3" charset="2"/>
              <a:buNone/>
            </a:pPr>
            <a:r>
              <a:rPr lang="pl-PL" sz="3200" dirty="0"/>
              <a:t>Wolfgang </a:t>
            </a:r>
            <a:r>
              <a:rPr lang="pl-PL" sz="3200" dirty="0" err="1"/>
              <a:t>Amadeus</a:t>
            </a:r>
            <a:r>
              <a:rPr lang="pl-PL" sz="3200" dirty="0"/>
              <a:t> Mozart</a:t>
            </a:r>
          </a:p>
          <a:p>
            <a:pPr marL="0" indent="0" algn="ctr">
              <a:buFont typeface="Wingdings 3" charset="2"/>
              <a:buNone/>
            </a:pPr>
            <a:r>
              <a:rPr lang="pl-PL" sz="3200" dirty="0"/>
              <a:t>Der </a:t>
            </a:r>
            <a:r>
              <a:rPr lang="pl-PL" sz="3200" dirty="0" err="1"/>
              <a:t>Messias</a:t>
            </a:r>
            <a:r>
              <a:rPr lang="pl-PL" sz="3200" dirty="0"/>
              <a:t> K. 572</a:t>
            </a:r>
          </a:p>
          <a:p>
            <a:pPr marL="0" indent="0" algn="ctr">
              <a:buFont typeface="Wingdings 3" charset="2"/>
              <a:buNone/>
            </a:pPr>
            <a:r>
              <a:rPr lang="pl-PL" sz="3600" b="1" dirty="0" err="1"/>
              <a:t>Sie</a:t>
            </a:r>
            <a:r>
              <a:rPr lang="pl-PL" sz="3600" b="1" dirty="0"/>
              <a:t> </a:t>
            </a:r>
            <a:r>
              <a:rPr lang="pl-PL" sz="3600" b="1" dirty="0" err="1"/>
              <a:t>erschallt</a:t>
            </a:r>
            <a:r>
              <a:rPr lang="pl-PL" sz="3600" b="1" dirty="0"/>
              <a:t>, </a:t>
            </a:r>
            <a:r>
              <a:rPr lang="pl-PL" sz="3600" b="1" dirty="0" err="1"/>
              <a:t>die</a:t>
            </a:r>
            <a:r>
              <a:rPr lang="pl-PL" sz="3600" b="1" dirty="0"/>
              <a:t> </a:t>
            </a:r>
            <a:r>
              <a:rPr lang="pl-PL" sz="3600" b="1" dirty="0" err="1"/>
              <a:t>Posaune</a:t>
            </a:r>
            <a:endParaRPr lang="pl-PL" sz="3600" b="1" dirty="0"/>
          </a:p>
        </p:txBody>
      </p:sp>
      <p:pic>
        <p:nvPicPr>
          <p:cNvPr id="2" name="5. Hand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9807" y="2703897"/>
            <a:ext cx="793549" cy="793549"/>
          </a:xfrm>
          <a:prstGeom prst="rect">
            <a:avLst/>
          </a:prstGeom>
        </p:spPr>
      </p:pic>
      <p:pic>
        <p:nvPicPr>
          <p:cNvPr id="3" name="5a. Moz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9807" y="5583989"/>
            <a:ext cx="793549" cy="7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6A9562-F385-4049-B233-F1D479773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954" y="591772"/>
            <a:ext cx="8946541" cy="5305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6. Modest </a:t>
            </a:r>
            <a:r>
              <a:rPr lang="pl-PL" sz="4000" dirty="0" err="1"/>
              <a:t>Mussorgsky</a:t>
            </a:r>
            <a:r>
              <a:rPr lang="pl-PL" sz="4000" dirty="0"/>
              <a:t> – </a:t>
            </a:r>
          </a:p>
          <a:p>
            <a:pPr marL="0" indent="0" algn="ctr">
              <a:buNone/>
            </a:pPr>
            <a:r>
              <a:rPr lang="pl-PL" sz="4000" dirty="0" err="1"/>
              <a:t>Pictures</a:t>
            </a:r>
            <a:r>
              <a:rPr lang="pl-PL" sz="4000" dirty="0"/>
              <a:t> At </a:t>
            </a:r>
            <a:r>
              <a:rPr lang="pl-PL" sz="4000" dirty="0" err="1"/>
              <a:t>An</a:t>
            </a:r>
            <a:r>
              <a:rPr lang="pl-PL" sz="4000" dirty="0"/>
              <a:t> </a:t>
            </a:r>
            <a:r>
              <a:rPr lang="pl-PL" sz="4000" dirty="0" err="1"/>
              <a:t>Exhibition</a:t>
            </a:r>
            <a:endParaRPr lang="pl-PL" sz="4000" dirty="0"/>
          </a:p>
          <a:p>
            <a:pPr marL="0" indent="0" algn="ctr">
              <a:buNone/>
            </a:pPr>
            <a:r>
              <a:rPr lang="pl-PL" sz="4000" b="1" dirty="0"/>
              <a:t>The </a:t>
            </a:r>
            <a:r>
              <a:rPr lang="pl-PL" sz="4000" b="1" dirty="0" err="1"/>
              <a:t>Old</a:t>
            </a:r>
            <a:r>
              <a:rPr lang="pl-PL" sz="4000" b="1" dirty="0"/>
              <a:t> </a:t>
            </a:r>
            <a:r>
              <a:rPr lang="pl-PL" sz="4000" b="1" dirty="0" err="1"/>
              <a:t>Castle</a:t>
            </a:r>
            <a:endParaRPr lang="pl-PL" sz="4000" b="1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4000" dirty="0" err="1"/>
              <a:t>Orchestration</a:t>
            </a:r>
            <a:r>
              <a:rPr lang="pl-PL" sz="4000" dirty="0"/>
              <a:t>: Maurice Ravel</a:t>
            </a:r>
          </a:p>
          <a:p>
            <a:pPr marL="0" indent="0" algn="ctr">
              <a:buNone/>
            </a:pPr>
            <a:r>
              <a:rPr lang="pl-PL" sz="4000" b="1" dirty="0"/>
              <a:t>The </a:t>
            </a:r>
            <a:r>
              <a:rPr lang="pl-PL" sz="4000" b="1" dirty="0" err="1"/>
              <a:t>Old</a:t>
            </a:r>
            <a:r>
              <a:rPr lang="pl-PL" sz="4000" b="1" dirty="0"/>
              <a:t> </a:t>
            </a:r>
            <a:r>
              <a:rPr lang="pl-PL" sz="4000" b="1" dirty="0" err="1"/>
              <a:t>Castle</a:t>
            </a:r>
            <a:endParaRPr lang="pl-PL" sz="4000" b="1" dirty="0"/>
          </a:p>
          <a:p>
            <a:pPr marL="0" indent="0" algn="ctr">
              <a:buNone/>
            </a:pPr>
            <a:endParaRPr lang="pl-PL" sz="40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16A951-DD60-4162-96D6-968ECC84676A}"/>
              </a:ext>
            </a:extLst>
          </p:cNvPr>
          <p:cNvSpPr/>
          <p:nvPr/>
        </p:nvSpPr>
        <p:spPr>
          <a:xfrm>
            <a:off x="4945685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pl-PL" dirty="0"/>
          </a:p>
        </p:txBody>
      </p:sp>
      <p:pic>
        <p:nvPicPr>
          <p:cNvPr id="2" name="6. Musorgski - Il vecchio castell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471" y="2907993"/>
            <a:ext cx="849508" cy="849508"/>
          </a:xfrm>
          <a:prstGeom prst="rect">
            <a:avLst/>
          </a:prstGeom>
        </p:spPr>
      </p:pic>
      <p:pic>
        <p:nvPicPr>
          <p:cNvPr id="5" name="6a. Musorgski - Stary Zamek(BPO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471" y="5677741"/>
            <a:ext cx="753942" cy="7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8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6A9562-F385-4049-B233-F1D479773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43276"/>
            <a:ext cx="8946541" cy="5305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7. Modest </a:t>
            </a:r>
            <a:r>
              <a:rPr lang="pl-PL" sz="4000" dirty="0" err="1"/>
              <a:t>Mussorgsky</a:t>
            </a:r>
            <a:r>
              <a:rPr lang="pl-PL" sz="4000" dirty="0"/>
              <a:t> – </a:t>
            </a:r>
          </a:p>
          <a:p>
            <a:pPr marL="0" indent="0" algn="ctr">
              <a:buNone/>
            </a:pPr>
            <a:r>
              <a:rPr lang="pl-PL" sz="4000" dirty="0" err="1"/>
              <a:t>Pictures</a:t>
            </a:r>
            <a:r>
              <a:rPr lang="pl-PL" sz="4000" dirty="0"/>
              <a:t> At </a:t>
            </a:r>
            <a:r>
              <a:rPr lang="pl-PL" sz="4000" dirty="0" err="1"/>
              <a:t>An</a:t>
            </a:r>
            <a:r>
              <a:rPr lang="pl-PL" sz="4000" dirty="0"/>
              <a:t> </a:t>
            </a:r>
            <a:r>
              <a:rPr lang="pl-PL" sz="4000" dirty="0" err="1"/>
              <a:t>Exhibition</a:t>
            </a:r>
            <a:endParaRPr lang="pl-PL" sz="4000" dirty="0"/>
          </a:p>
          <a:p>
            <a:pPr marL="0" indent="0" algn="ctr">
              <a:buNone/>
            </a:pPr>
            <a:r>
              <a:rPr lang="pl-PL" sz="3200" b="1" dirty="0" err="1"/>
              <a:t>Bydlo</a:t>
            </a:r>
            <a:endParaRPr lang="pl-PL" sz="3200" b="1" dirty="0"/>
          </a:p>
          <a:p>
            <a:pPr marL="0" indent="0" algn="ctr">
              <a:buNone/>
            </a:pPr>
            <a:endParaRPr lang="pl-PL" sz="3200" b="1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4000" dirty="0" err="1"/>
              <a:t>Orchestration</a:t>
            </a:r>
            <a:r>
              <a:rPr lang="pl-PL" sz="4000" dirty="0"/>
              <a:t>: Maurice Ravel</a:t>
            </a:r>
          </a:p>
          <a:p>
            <a:pPr marL="0" indent="0" algn="ctr">
              <a:buNone/>
            </a:pPr>
            <a:r>
              <a:rPr lang="pl-PL" sz="3200" b="1" dirty="0" err="1"/>
              <a:t>Bydlo</a:t>
            </a:r>
            <a:endParaRPr lang="pl-PL" sz="3200" b="1" dirty="0"/>
          </a:p>
          <a:p>
            <a:pPr marL="0" indent="0" algn="ctr">
              <a:buNone/>
            </a:pPr>
            <a:endParaRPr lang="pl-PL" sz="40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16A951-DD60-4162-96D6-968ECC84676A}"/>
              </a:ext>
            </a:extLst>
          </p:cNvPr>
          <p:cNvSpPr/>
          <p:nvPr/>
        </p:nvSpPr>
        <p:spPr>
          <a:xfrm>
            <a:off x="4945685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pl-PL" dirty="0"/>
          </a:p>
        </p:txBody>
      </p:sp>
      <p:pic>
        <p:nvPicPr>
          <p:cNvPr id="2" name="7. Musorgski - Bydł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471" y="3056288"/>
            <a:ext cx="745423" cy="745423"/>
          </a:xfrm>
          <a:prstGeom prst="rect">
            <a:avLst/>
          </a:prstGeom>
        </p:spPr>
      </p:pic>
      <p:pic>
        <p:nvPicPr>
          <p:cNvPr id="5" name="7a. Bydło(BPO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6726" y="5659655"/>
            <a:ext cx="786904" cy="78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25642"/>
            <a:ext cx="8946541" cy="5622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8. Maurice Ravel – Ma </a:t>
            </a:r>
            <a:r>
              <a:rPr lang="pl-PL" sz="4000" dirty="0" err="1"/>
              <a:t>mère</a:t>
            </a:r>
            <a:r>
              <a:rPr lang="pl-PL" sz="4000" dirty="0"/>
              <a:t> </a:t>
            </a:r>
            <a:r>
              <a:rPr lang="pl-PL" sz="4000" dirty="0" err="1"/>
              <a:t>l’Oye</a:t>
            </a:r>
            <a:endParaRPr lang="pl-PL" sz="4000" dirty="0"/>
          </a:p>
          <a:p>
            <a:pPr marL="0" indent="0" algn="ctr">
              <a:buNone/>
            </a:pPr>
            <a:endParaRPr lang="pl-PL" sz="4000" dirty="0"/>
          </a:p>
          <a:p>
            <a:pPr marL="0" indent="0" algn="ctr">
              <a:buNone/>
            </a:pPr>
            <a:r>
              <a:rPr lang="pl-PL" sz="3600" dirty="0" err="1"/>
              <a:t>Original</a:t>
            </a:r>
            <a:r>
              <a:rPr lang="pl-PL" sz="3600" dirty="0"/>
              <a:t>: Piano Duet</a:t>
            </a:r>
          </a:p>
          <a:p>
            <a:pPr marL="0" indent="0" algn="ctr">
              <a:buNone/>
            </a:pPr>
            <a:r>
              <a:rPr lang="pl-PL" sz="3200" b="1" dirty="0" err="1"/>
              <a:t>Laideronette</a:t>
            </a:r>
            <a:r>
              <a:rPr lang="pl-PL" sz="3200" b="1" dirty="0"/>
              <a:t>, </a:t>
            </a:r>
            <a:r>
              <a:rPr lang="pl-PL" sz="3200" b="1" dirty="0" err="1"/>
              <a:t>imperatrice</a:t>
            </a:r>
            <a:r>
              <a:rPr lang="pl-PL" sz="3200" b="1" dirty="0"/>
              <a:t> des </a:t>
            </a:r>
            <a:r>
              <a:rPr lang="pl-PL" sz="3200" b="1" dirty="0" err="1"/>
              <a:t>pagodes</a:t>
            </a:r>
            <a:endParaRPr lang="pl-PL" sz="3200" b="1" dirty="0"/>
          </a:p>
          <a:p>
            <a:pPr algn="ctr"/>
            <a:endParaRPr lang="pl-PL" sz="4000" dirty="0"/>
          </a:p>
          <a:p>
            <a:pPr marL="0" indent="0" algn="ctr">
              <a:buNone/>
            </a:pPr>
            <a:r>
              <a:rPr lang="pl-PL" sz="3600" dirty="0" err="1"/>
              <a:t>Orchestration</a:t>
            </a:r>
            <a:r>
              <a:rPr lang="pl-PL" sz="3600" dirty="0"/>
              <a:t>: Maurice Ravel</a:t>
            </a:r>
          </a:p>
          <a:p>
            <a:pPr marL="0" indent="0" algn="ctr">
              <a:buNone/>
            </a:pPr>
            <a:r>
              <a:rPr lang="pl-PL" sz="3200" b="1" dirty="0" err="1"/>
              <a:t>Laideronette</a:t>
            </a:r>
            <a:r>
              <a:rPr lang="pl-PL" sz="3200" b="1" dirty="0"/>
              <a:t>, </a:t>
            </a:r>
            <a:r>
              <a:rPr lang="pl-PL" sz="3200" b="1" dirty="0" err="1"/>
              <a:t>imperatrice</a:t>
            </a:r>
            <a:r>
              <a:rPr lang="pl-PL" sz="3200" b="1" dirty="0"/>
              <a:t> des </a:t>
            </a:r>
            <a:r>
              <a:rPr lang="pl-PL" sz="3200" b="1" dirty="0" err="1"/>
              <a:t>pagodes</a:t>
            </a:r>
            <a:endParaRPr lang="pl-PL" sz="3200" b="1" dirty="0"/>
          </a:p>
          <a:p>
            <a:pPr marL="0" indent="0" algn="ctr">
              <a:buNone/>
            </a:pPr>
            <a:endParaRPr lang="pl-PL" sz="4000" dirty="0"/>
          </a:p>
        </p:txBody>
      </p:sp>
      <p:pic>
        <p:nvPicPr>
          <p:cNvPr id="2" name="8. Laideronnette, LA Juss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1972" y="3437020"/>
            <a:ext cx="769220" cy="769220"/>
          </a:xfrm>
          <a:prstGeom prst="rect">
            <a:avLst/>
          </a:prstGeom>
        </p:spPr>
      </p:pic>
      <p:pic>
        <p:nvPicPr>
          <p:cNvPr id="4" name="8a. Ravel - 6. Laideronnette, imperatrice des pago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2883" y="5470090"/>
            <a:ext cx="778309" cy="7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0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25642"/>
            <a:ext cx="8946541" cy="5622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9. Maurice Ravel – Ma </a:t>
            </a:r>
            <a:r>
              <a:rPr lang="pl-PL" sz="4000" dirty="0" err="1"/>
              <a:t>mère</a:t>
            </a:r>
            <a:r>
              <a:rPr lang="pl-PL" sz="4000" dirty="0"/>
              <a:t> </a:t>
            </a:r>
            <a:r>
              <a:rPr lang="pl-PL" sz="4000" dirty="0" err="1"/>
              <a:t>l’Oye</a:t>
            </a:r>
            <a:endParaRPr lang="pl-PL" sz="4000" dirty="0"/>
          </a:p>
          <a:p>
            <a:pPr marL="0" indent="0" algn="ctr">
              <a:buNone/>
            </a:pPr>
            <a:endParaRPr lang="pl-PL" sz="4000" dirty="0"/>
          </a:p>
          <a:p>
            <a:pPr marL="0" indent="0" algn="ctr">
              <a:buNone/>
            </a:pPr>
            <a:r>
              <a:rPr lang="pl-PL" sz="3600" dirty="0" err="1"/>
              <a:t>Original</a:t>
            </a:r>
            <a:r>
              <a:rPr lang="pl-PL" sz="3600" dirty="0"/>
              <a:t>: Piano Duet</a:t>
            </a:r>
          </a:p>
          <a:p>
            <a:pPr marL="0" indent="0" algn="ctr">
              <a:buNone/>
            </a:pPr>
            <a:r>
              <a:rPr lang="pl-PL" sz="3200" b="1" dirty="0"/>
              <a:t>Le </a:t>
            </a:r>
            <a:r>
              <a:rPr lang="pl-PL" sz="3200" b="1" dirty="0" err="1"/>
              <a:t>jardin</a:t>
            </a:r>
            <a:r>
              <a:rPr lang="pl-PL" sz="3200" b="1" dirty="0"/>
              <a:t> </a:t>
            </a:r>
            <a:r>
              <a:rPr lang="pl-PL" sz="3200" b="1" dirty="0" err="1"/>
              <a:t>féerique</a:t>
            </a:r>
            <a:r>
              <a:rPr lang="pl-PL" sz="3200" b="1" dirty="0"/>
              <a:t>(</a:t>
            </a:r>
            <a:r>
              <a:rPr lang="pl-PL" sz="3200" b="1" dirty="0" err="1"/>
              <a:t>ending</a:t>
            </a:r>
            <a:r>
              <a:rPr lang="pl-PL" sz="3200" b="1" dirty="0"/>
              <a:t>)</a:t>
            </a:r>
          </a:p>
          <a:p>
            <a:pPr algn="ctr"/>
            <a:endParaRPr lang="pl-PL" sz="4000" dirty="0"/>
          </a:p>
          <a:p>
            <a:pPr marL="0" indent="0" algn="ctr">
              <a:buNone/>
            </a:pPr>
            <a:r>
              <a:rPr lang="pl-PL" sz="3600" dirty="0" err="1"/>
              <a:t>Orchestration</a:t>
            </a:r>
            <a:r>
              <a:rPr lang="pl-PL" sz="3600" dirty="0"/>
              <a:t>: Maurice Ravel</a:t>
            </a:r>
          </a:p>
          <a:p>
            <a:pPr marL="0" indent="0" algn="ctr">
              <a:buNone/>
            </a:pPr>
            <a:r>
              <a:rPr lang="pl-PL" sz="3200" b="1" dirty="0"/>
              <a:t>Le </a:t>
            </a:r>
            <a:r>
              <a:rPr lang="pl-PL" sz="3200" b="1" dirty="0" err="1"/>
              <a:t>jardin</a:t>
            </a:r>
            <a:r>
              <a:rPr lang="pl-PL" sz="3200" b="1" dirty="0"/>
              <a:t> </a:t>
            </a:r>
            <a:r>
              <a:rPr lang="pl-PL" sz="3200" b="1" dirty="0" err="1"/>
              <a:t>féerique</a:t>
            </a:r>
            <a:r>
              <a:rPr lang="pl-PL" sz="3200" b="1" dirty="0"/>
              <a:t>(</a:t>
            </a:r>
            <a:r>
              <a:rPr lang="pl-PL" sz="3200" b="1" dirty="0" err="1"/>
              <a:t>ending</a:t>
            </a:r>
            <a:r>
              <a:rPr lang="pl-PL" sz="3200" b="1" dirty="0"/>
              <a:t>)</a:t>
            </a:r>
          </a:p>
          <a:p>
            <a:pPr marL="0" indent="0" algn="ctr">
              <a:buNone/>
            </a:pPr>
            <a:endParaRPr lang="pl-PL" sz="4000" dirty="0"/>
          </a:p>
        </p:txBody>
      </p:sp>
      <p:pic>
        <p:nvPicPr>
          <p:cNvPr id="5" name="9. Jardin feerique fina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7092" y="3369643"/>
            <a:ext cx="758980" cy="758980"/>
          </a:xfrm>
          <a:prstGeom prst="rect">
            <a:avLst/>
          </a:prstGeom>
        </p:spPr>
      </p:pic>
      <p:pic>
        <p:nvPicPr>
          <p:cNvPr id="6" name="9a. Ravel - Le jardin feeriqu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5418" y="5464129"/>
            <a:ext cx="784270" cy="78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5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43277"/>
            <a:ext cx="8946541" cy="5305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dirty="0"/>
              <a:t>10. Igor Stravinsky – The </a:t>
            </a:r>
            <a:r>
              <a:rPr lang="pl-PL" sz="4400" dirty="0" err="1"/>
              <a:t>Firebird</a:t>
            </a:r>
            <a:endParaRPr lang="pl-PL" sz="4400" dirty="0"/>
          </a:p>
          <a:p>
            <a:pPr marL="0" indent="0" algn="ctr">
              <a:buNone/>
            </a:pPr>
            <a:r>
              <a:rPr lang="pl-PL" sz="3600" b="1" dirty="0" err="1"/>
              <a:t>Infernal</a:t>
            </a:r>
            <a:r>
              <a:rPr lang="pl-PL" sz="3600" b="1" dirty="0"/>
              <a:t> Dance of King </a:t>
            </a:r>
            <a:r>
              <a:rPr lang="pl-PL" sz="3600" b="1" dirty="0" err="1"/>
              <a:t>Kastchei</a:t>
            </a:r>
            <a:endParaRPr lang="pl-PL" sz="3600" b="1" dirty="0"/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sz="3200" dirty="0" err="1"/>
              <a:t>Original</a:t>
            </a:r>
            <a:r>
              <a:rPr lang="pl-PL" sz="3200" dirty="0"/>
              <a:t> version</a:t>
            </a:r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1400" dirty="0"/>
          </a:p>
          <a:p>
            <a:pPr marL="0" indent="0" algn="ctr">
              <a:buNone/>
            </a:pPr>
            <a:r>
              <a:rPr lang="pl-PL" sz="3200" dirty="0"/>
              <a:t>Piano </a:t>
            </a:r>
            <a:r>
              <a:rPr lang="pl-PL" sz="3200" dirty="0" err="1"/>
              <a:t>transcription</a:t>
            </a:r>
            <a:r>
              <a:rPr lang="pl-PL" sz="3200" dirty="0"/>
              <a:t> – Guido </a:t>
            </a:r>
            <a:r>
              <a:rPr lang="pl-PL" sz="3200" dirty="0" err="1"/>
              <a:t>Agosti</a:t>
            </a:r>
            <a:endParaRPr lang="pl-PL" sz="3200" dirty="0"/>
          </a:p>
        </p:txBody>
      </p:sp>
      <p:pic>
        <p:nvPicPr>
          <p:cNvPr id="4" name="10. Stravinsk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0265" y="3595838"/>
            <a:ext cx="815647" cy="815647"/>
          </a:xfrm>
          <a:prstGeom prst="rect">
            <a:avLst/>
          </a:prstGeom>
        </p:spPr>
      </p:pic>
      <p:pic>
        <p:nvPicPr>
          <p:cNvPr id="5" name="10a. Stravinsky-Agosti - The Firebird (Audio+Sheet) [Piemontesi] (320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4393" y="5167965"/>
            <a:ext cx="731519" cy="7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808522"/>
            <a:ext cx="8946541" cy="54398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/>
              <a:t>11. Jacques Offenbach – </a:t>
            </a:r>
          </a:p>
          <a:p>
            <a:pPr marL="0" indent="0" algn="ctr">
              <a:buNone/>
            </a:pPr>
            <a:r>
              <a:rPr lang="pl-PL" sz="3600" dirty="0" err="1"/>
              <a:t>Orpheus</a:t>
            </a:r>
            <a:r>
              <a:rPr lang="pl-PL" sz="3600" dirty="0"/>
              <a:t> in the </a:t>
            </a:r>
            <a:r>
              <a:rPr lang="pl-PL" sz="3600" dirty="0" err="1"/>
              <a:t>Underworld</a:t>
            </a:r>
            <a:endParaRPr lang="pl-PL" sz="3600" dirty="0"/>
          </a:p>
          <a:p>
            <a:pPr marL="0" indent="0" algn="ctr">
              <a:buNone/>
            </a:pPr>
            <a:r>
              <a:rPr lang="pl-PL" sz="3600" b="1" dirty="0" err="1"/>
              <a:t>Ouverture</a:t>
            </a:r>
            <a:endParaRPr lang="pl-PL" sz="3600" b="1" dirty="0"/>
          </a:p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r>
              <a:rPr lang="pl-PL" sz="3200" dirty="0" err="1"/>
              <a:t>Camille</a:t>
            </a:r>
            <a:r>
              <a:rPr lang="pl-PL" sz="3200" dirty="0"/>
              <a:t> de Saint-</a:t>
            </a:r>
            <a:r>
              <a:rPr lang="pl-PL" sz="3200" dirty="0" err="1"/>
              <a:t>Saëns</a:t>
            </a:r>
            <a:r>
              <a:rPr lang="pl-PL" sz="3200" dirty="0"/>
              <a:t> – </a:t>
            </a:r>
          </a:p>
          <a:p>
            <a:pPr marL="0" indent="0" algn="ctr">
              <a:buNone/>
            </a:pPr>
            <a:r>
              <a:rPr lang="pl-PL" sz="3200" dirty="0"/>
              <a:t>The Carnival of the Animals</a:t>
            </a:r>
          </a:p>
          <a:p>
            <a:pPr marL="0" indent="0" algn="ctr">
              <a:buNone/>
            </a:pPr>
            <a:r>
              <a:rPr lang="pl-PL" sz="3200" b="1" dirty="0"/>
              <a:t>The </a:t>
            </a:r>
            <a:r>
              <a:rPr lang="pl-PL" sz="3200" b="1" dirty="0" err="1"/>
              <a:t>Tortoises</a:t>
            </a:r>
            <a:endParaRPr lang="pl-PL" sz="3200" b="1" dirty="0"/>
          </a:p>
        </p:txBody>
      </p:sp>
      <p:pic>
        <p:nvPicPr>
          <p:cNvPr id="4" name="11. Orpheus frag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2198" y="2859693"/>
            <a:ext cx="668767" cy="668767"/>
          </a:xfrm>
          <a:prstGeom prst="rect">
            <a:avLst/>
          </a:prstGeom>
        </p:spPr>
      </p:pic>
      <p:pic>
        <p:nvPicPr>
          <p:cNvPr id="5" name="11. Saint-Saens - 4. Tortois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2423" y="5764463"/>
            <a:ext cx="628315" cy="62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808522"/>
            <a:ext cx="8946541" cy="54398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12. </a:t>
            </a:r>
            <a:r>
              <a:rPr lang="pl-PL" sz="3200" dirty="0" err="1"/>
              <a:t>Camille</a:t>
            </a:r>
            <a:r>
              <a:rPr lang="pl-PL" sz="3200" dirty="0"/>
              <a:t> de Saint-</a:t>
            </a:r>
            <a:r>
              <a:rPr lang="pl-PL" sz="3200" dirty="0" err="1"/>
              <a:t>Saëns</a:t>
            </a:r>
            <a:r>
              <a:rPr lang="pl-PL" sz="3200" dirty="0"/>
              <a:t> – </a:t>
            </a:r>
          </a:p>
          <a:p>
            <a:pPr marL="0" indent="0" algn="ctr">
              <a:buNone/>
            </a:pPr>
            <a:r>
              <a:rPr lang="pl-PL" sz="3200" dirty="0"/>
              <a:t>The Carnival of the Animals</a:t>
            </a:r>
          </a:p>
          <a:p>
            <a:pPr marL="0" indent="0" algn="ctr">
              <a:buNone/>
            </a:pPr>
            <a:r>
              <a:rPr lang="pl-PL" sz="3200" b="1" dirty="0"/>
              <a:t>The Elephant </a:t>
            </a:r>
            <a:r>
              <a:rPr lang="pl-PL" sz="3200" dirty="0"/>
              <a:t>(small fragment)</a:t>
            </a:r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r>
              <a:rPr lang="pl-PL" sz="3200" dirty="0"/>
              <a:t>Hector Berlioz – The </a:t>
            </a:r>
            <a:r>
              <a:rPr lang="pl-PL" sz="3200" dirty="0" err="1"/>
              <a:t>Damnation</a:t>
            </a:r>
            <a:r>
              <a:rPr lang="pl-PL" sz="3200" dirty="0"/>
              <a:t> of Faust</a:t>
            </a:r>
          </a:p>
          <a:p>
            <a:pPr marL="0" indent="0" algn="ctr">
              <a:buNone/>
            </a:pPr>
            <a:r>
              <a:rPr lang="pl-PL" sz="3200" b="1" dirty="0"/>
              <a:t>La </a:t>
            </a:r>
            <a:r>
              <a:rPr lang="pl-PL" sz="3200" b="1" dirty="0" err="1"/>
              <a:t>danse</a:t>
            </a:r>
            <a:r>
              <a:rPr lang="pl-PL" sz="3200" b="1" dirty="0"/>
              <a:t> des </a:t>
            </a:r>
            <a:r>
              <a:rPr lang="pl-PL" sz="3200" b="1" dirty="0" err="1"/>
              <a:t>Sylphes</a:t>
            </a:r>
            <a:endParaRPr lang="pl-PL" sz="3200" b="1" dirty="0"/>
          </a:p>
        </p:txBody>
      </p:sp>
      <p:pic>
        <p:nvPicPr>
          <p:cNvPr id="2" name="12. Saint-Saens - 5. The Elep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9058" y="2773412"/>
            <a:ext cx="755048" cy="755048"/>
          </a:xfrm>
          <a:prstGeom prst="rect">
            <a:avLst/>
          </a:prstGeom>
        </p:spPr>
      </p:pic>
      <p:pic>
        <p:nvPicPr>
          <p:cNvPr id="4" name="12a. Berlioz - La danse des sylphes Track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9807" y="5096575"/>
            <a:ext cx="793549" cy="7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58780"/>
            <a:ext cx="8946541" cy="5189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13. Alexander Borodin – String Quartet nr 2</a:t>
            </a:r>
          </a:p>
          <a:p>
            <a:pPr marL="0" indent="0" algn="ctr">
              <a:buNone/>
            </a:pPr>
            <a:r>
              <a:rPr lang="pl-PL" sz="3200" b="1" dirty="0"/>
              <a:t>III. </a:t>
            </a:r>
            <a:r>
              <a:rPr lang="pl-PL" sz="3200" b="1" dirty="0" err="1"/>
              <a:t>Nocturne</a:t>
            </a:r>
            <a:endParaRPr lang="pl-PL" sz="3200" b="1" dirty="0"/>
          </a:p>
          <a:p>
            <a:pPr marL="0" indent="0" algn="ctr">
              <a:buNone/>
            </a:pPr>
            <a:endParaRPr lang="pl-PL" sz="3600" dirty="0"/>
          </a:p>
          <a:p>
            <a:pPr marL="0" indent="0" algn="ctr">
              <a:buNone/>
            </a:pPr>
            <a:endParaRPr lang="pl-PL" sz="3600" dirty="0"/>
          </a:p>
          <a:p>
            <a:pPr marL="0" indent="0" algn="ctr">
              <a:buNone/>
            </a:pPr>
            <a:r>
              <a:rPr lang="pl-PL" sz="3600" dirty="0"/>
              <a:t>Viola </a:t>
            </a:r>
            <a:r>
              <a:rPr lang="pl-PL" sz="3600" dirty="0" err="1"/>
              <a:t>transcription</a:t>
            </a:r>
            <a:r>
              <a:rPr lang="pl-PL" sz="3600" dirty="0"/>
              <a:t>: William </a:t>
            </a:r>
            <a:r>
              <a:rPr lang="pl-PL" sz="3600" dirty="0" err="1"/>
              <a:t>Primrose</a:t>
            </a:r>
            <a:endParaRPr lang="pl-PL" sz="3600" dirty="0"/>
          </a:p>
        </p:txBody>
      </p:sp>
      <p:pic>
        <p:nvPicPr>
          <p:cNvPr id="4" name="13. Borodin - String Quartet 2.3. Noctur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4620" y="2548156"/>
            <a:ext cx="783924" cy="783924"/>
          </a:xfrm>
          <a:prstGeom prst="rect">
            <a:avLst/>
          </a:prstGeom>
        </p:spPr>
      </p:pic>
      <p:pic>
        <p:nvPicPr>
          <p:cNvPr id="5" name="13a. Borodin - andante z II kwartet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4620" y="4628147"/>
            <a:ext cx="822425" cy="82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8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5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562" y="856648"/>
            <a:ext cx="8946541" cy="534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14. Johannes Brahms – Song op.105 nr 1</a:t>
            </a:r>
          </a:p>
          <a:p>
            <a:pPr marL="0" indent="0" algn="ctr">
              <a:buNone/>
            </a:pPr>
            <a:r>
              <a:rPr lang="pl-PL" sz="3600" b="1" dirty="0"/>
              <a:t>Wie </a:t>
            </a:r>
            <a:r>
              <a:rPr lang="pl-PL" sz="3600" b="1" dirty="0" err="1"/>
              <a:t>Melodien</a:t>
            </a:r>
            <a:r>
              <a:rPr lang="pl-PL" sz="3600" b="1" dirty="0"/>
              <a:t> </a:t>
            </a:r>
            <a:r>
              <a:rPr lang="pl-PL" sz="3600" b="1" dirty="0" err="1"/>
              <a:t>zieht</a:t>
            </a:r>
            <a:r>
              <a:rPr lang="pl-PL" sz="3600" b="1" dirty="0"/>
              <a:t> es mir</a:t>
            </a:r>
          </a:p>
          <a:p>
            <a:pPr marL="0" indent="0" algn="ctr">
              <a:buNone/>
            </a:pPr>
            <a:endParaRPr lang="pl-PL" sz="3600" dirty="0"/>
          </a:p>
          <a:p>
            <a:pPr marL="0" indent="0" algn="ctr">
              <a:buNone/>
            </a:pPr>
            <a:endParaRPr lang="pl-PL" sz="3600" dirty="0"/>
          </a:p>
          <a:p>
            <a:pPr marL="0" indent="0" algn="ctr">
              <a:buNone/>
            </a:pPr>
            <a:r>
              <a:rPr lang="pl-PL" sz="3600" dirty="0"/>
              <a:t>Viola </a:t>
            </a:r>
            <a:r>
              <a:rPr lang="pl-PL" sz="3600" dirty="0" err="1"/>
              <a:t>trancription</a:t>
            </a:r>
            <a:r>
              <a:rPr lang="pl-PL" sz="3600" dirty="0"/>
              <a:t>: William </a:t>
            </a:r>
            <a:r>
              <a:rPr lang="pl-PL" sz="3600" dirty="0" err="1"/>
              <a:t>Primrose</a:t>
            </a:r>
            <a:endParaRPr lang="pl-PL" sz="3600" dirty="0"/>
          </a:p>
        </p:txBody>
      </p:sp>
      <p:pic>
        <p:nvPicPr>
          <p:cNvPr id="4" name="14. Brahms LIEDER J_Norman D_Barenboim CD2 19 Funf Lieder op. 105.Wie Melodien zieht 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244" y="2463265"/>
            <a:ext cx="803175" cy="803175"/>
          </a:xfrm>
          <a:prstGeom prst="rect">
            <a:avLst/>
          </a:prstGeom>
        </p:spPr>
      </p:pic>
      <p:pic>
        <p:nvPicPr>
          <p:cNvPr id="5" name="14a. Brahms - 17 wie melodien zieht es mir, op.1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4244" y="46490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9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AD71C2-B17D-4685-BF65-37917492C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Transcription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81091E-5AE0-42A0-BFB3-CA53375BA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02860"/>
            <a:ext cx="8946541" cy="411804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Transcription is a subcategory of notation. In Euro-American classical studies, transcription refers to copying of a musical work, usually with some change in notation (e.g. from tablature to staff notation to Tonic Sol-fa) or in layout (e.g. from separate parts to full score) without listening to actual sounds during the writing process.</a:t>
            </a:r>
            <a:endParaRPr lang="pl-PL" sz="2400" dirty="0"/>
          </a:p>
          <a:p>
            <a:endParaRPr lang="pl-PL" sz="2400" dirty="0"/>
          </a:p>
          <a:p>
            <a:endParaRPr lang="pl-PL" sz="2400" dirty="0"/>
          </a:p>
          <a:p>
            <a:r>
              <a:rPr lang="en-US" sz="2400" dirty="0"/>
              <a:t>It may also mean an </a:t>
            </a:r>
            <a:r>
              <a:rPr lang="en-US" sz="2400" u="sng" dirty="0">
                <a:hlinkClick r:id="rId2"/>
              </a:rPr>
              <a:t>Arrangement</a:t>
            </a:r>
            <a:r>
              <a:rPr lang="en-US" sz="2400" dirty="0"/>
              <a:t>, especially one involving a change of medium (e.g. from orchestra to piano).</a:t>
            </a:r>
            <a:endParaRPr lang="pl-PL" sz="2400" dirty="0"/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85E4A53-A1D6-43A2-9DD6-28AE8E935F69}"/>
              </a:ext>
            </a:extLst>
          </p:cNvPr>
          <p:cNvSpPr txBox="1"/>
          <p:nvPr/>
        </p:nvSpPr>
        <p:spPr>
          <a:xfrm>
            <a:off x="5363183" y="6355404"/>
            <a:ext cx="472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Grove</a:t>
            </a:r>
            <a:r>
              <a:rPr lang="pl-PL" dirty="0"/>
              <a:t> Dictionary of Music and </a:t>
            </a:r>
            <a:r>
              <a:rPr lang="pl-PL" dirty="0" err="1"/>
              <a:t>Musicians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444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856648"/>
            <a:ext cx="8946541" cy="5391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15. </a:t>
            </a:r>
            <a:r>
              <a:rPr lang="pl-PL" sz="3600" b="1" dirty="0" err="1"/>
              <a:t>Ubi</a:t>
            </a:r>
            <a:r>
              <a:rPr lang="pl-PL" sz="3600" b="1" dirty="0"/>
              <a:t> caritas et amor </a:t>
            </a:r>
            <a:r>
              <a:rPr lang="pl-PL" sz="3600" dirty="0"/>
              <a:t>– </a:t>
            </a:r>
          </a:p>
          <a:p>
            <a:pPr marL="0" indent="0" algn="ctr">
              <a:buNone/>
            </a:pPr>
            <a:r>
              <a:rPr lang="pl-PL" sz="3600" dirty="0"/>
              <a:t>gregorian </a:t>
            </a:r>
            <a:r>
              <a:rPr lang="pl-PL" sz="3600" dirty="0" err="1"/>
              <a:t>chant</a:t>
            </a:r>
            <a:endParaRPr lang="pl-PL" sz="3600" dirty="0"/>
          </a:p>
          <a:p>
            <a:pPr marL="0" indent="0" algn="ctr">
              <a:buNone/>
            </a:pPr>
            <a:endParaRPr lang="pl-PL" sz="4400" dirty="0"/>
          </a:p>
          <a:p>
            <a:pPr marL="0" indent="0" algn="ctr">
              <a:buNone/>
            </a:pPr>
            <a:endParaRPr lang="pl-PL" sz="2800" dirty="0"/>
          </a:p>
          <a:p>
            <a:pPr marL="0" indent="0" algn="ctr">
              <a:buNone/>
            </a:pPr>
            <a:r>
              <a:rPr lang="pl-PL" sz="3600" dirty="0"/>
              <a:t>Maurice </a:t>
            </a:r>
            <a:r>
              <a:rPr lang="pl-PL" sz="3600" dirty="0" err="1"/>
              <a:t>Duruflé</a:t>
            </a:r>
            <a:r>
              <a:rPr lang="pl-PL" sz="3600" dirty="0"/>
              <a:t> – </a:t>
            </a:r>
            <a:r>
              <a:rPr lang="pl-PL" sz="3600" dirty="0" err="1"/>
              <a:t>Quatre</a:t>
            </a:r>
            <a:r>
              <a:rPr lang="pl-PL" sz="3600" dirty="0"/>
              <a:t> </a:t>
            </a:r>
            <a:r>
              <a:rPr lang="pl-PL" sz="3600" dirty="0" err="1"/>
              <a:t>motets</a:t>
            </a:r>
            <a:r>
              <a:rPr lang="pl-PL" sz="3600" dirty="0"/>
              <a:t> op.10</a:t>
            </a:r>
          </a:p>
          <a:p>
            <a:pPr marL="0" indent="0" algn="ctr">
              <a:buNone/>
            </a:pPr>
            <a:r>
              <a:rPr lang="pl-PL" sz="3600" b="1" dirty="0" err="1"/>
              <a:t>Ubi</a:t>
            </a:r>
            <a:r>
              <a:rPr lang="pl-PL" sz="3600" b="1" dirty="0"/>
              <a:t> caritas et amor</a:t>
            </a:r>
          </a:p>
        </p:txBody>
      </p:sp>
      <p:pic>
        <p:nvPicPr>
          <p:cNvPr id="4" name="15. Chorał - Ubi Caritas Et Am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3912" y="2336721"/>
            <a:ext cx="785340" cy="785340"/>
          </a:xfrm>
          <a:prstGeom prst="rect">
            <a:avLst/>
          </a:prstGeom>
        </p:spPr>
      </p:pic>
      <p:pic>
        <p:nvPicPr>
          <p:cNvPr id="5" name="15a. Durufle - QUATRE MOTETS- Ubi caritas et amo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6452" y="50009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380D89-E441-49A9-87F3-5B6F1B24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91402"/>
            <a:ext cx="8946541" cy="5256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16. Requiem </a:t>
            </a:r>
            <a:r>
              <a:rPr lang="pl-PL" sz="3600" b="1" dirty="0" err="1"/>
              <a:t>eternam</a:t>
            </a:r>
            <a:r>
              <a:rPr lang="pl-PL" sz="3600" b="1" dirty="0"/>
              <a:t> </a:t>
            </a:r>
            <a:r>
              <a:rPr lang="pl-PL" sz="3600" dirty="0"/>
              <a:t>– </a:t>
            </a:r>
          </a:p>
          <a:p>
            <a:pPr marL="0" indent="0" algn="ctr">
              <a:buNone/>
            </a:pPr>
            <a:r>
              <a:rPr lang="pl-PL" sz="3600" dirty="0"/>
              <a:t>gregorian </a:t>
            </a:r>
            <a:r>
              <a:rPr lang="pl-PL" sz="3600" dirty="0" err="1"/>
              <a:t>chant</a:t>
            </a:r>
            <a:endParaRPr lang="pl-PL" sz="3600" dirty="0"/>
          </a:p>
          <a:p>
            <a:pPr marL="0" indent="0" algn="ctr">
              <a:buNone/>
            </a:pPr>
            <a:endParaRPr lang="pl-PL" sz="4400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3600" dirty="0"/>
              <a:t>Maurice </a:t>
            </a:r>
            <a:r>
              <a:rPr lang="pl-PL" sz="3600" dirty="0" err="1"/>
              <a:t>Duruflé</a:t>
            </a:r>
            <a:r>
              <a:rPr lang="pl-PL" sz="3600" dirty="0"/>
              <a:t> – Requiem op.9</a:t>
            </a:r>
          </a:p>
          <a:p>
            <a:pPr marL="0" indent="0" algn="ctr">
              <a:buNone/>
            </a:pPr>
            <a:r>
              <a:rPr lang="pl-PL" sz="3600" b="1" dirty="0"/>
              <a:t>I. </a:t>
            </a:r>
            <a:r>
              <a:rPr lang="pl-PL" sz="3600" b="1" dirty="0" err="1"/>
              <a:t>Introitus</a:t>
            </a:r>
            <a:r>
              <a:rPr lang="pl-PL" sz="3600" b="1" dirty="0"/>
              <a:t> </a:t>
            </a:r>
          </a:p>
        </p:txBody>
      </p:sp>
      <p:pic>
        <p:nvPicPr>
          <p:cNvPr id="4" name="16. Chorał - Introitus_ Requiem aeternam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8682" y="2566469"/>
            <a:ext cx="716547" cy="716547"/>
          </a:xfrm>
          <a:prstGeom prst="rect">
            <a:avLst/>
          </a:prstGeom>
        </p:spPr>
      </p:pic>
      <p:pic>
        <p:nvPicPr>
          <p:cNvPr id="5" name="16a. Durufle - 08 I. Introi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8682" y="5052461"/>
            <a:ext cx="726173" cy="72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625642"/>
            <a:ext cx="8946541" cy="56227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800" dirty="0"/>
              <a:t>17. Johann Sebastian Bach – </a:t>
            </a:r>
            <a:r>
              <a:rPr lang="pl-PL" sz="2800" b="1" dirty="0" err="1"/>
              <a:t>Prelude</a:t>
            </a:r>
            <a:r>
              <a:rPr lang="pl-PL" sz="2800" dirty="0"/>
              <a:t> in C major </a:t>
            </a:r>
          </a:p>
          <a:p>
            <a:pPr marL="0" indent="0" algn="ctr">
              <a:buNone/>
            </a:pPr>
            <a:r>
              <a:rPr lang="pl-PL" sz="2800" dirty="0"/>
              <a:t>from </a:t>
            </a:r>
            <a:r>
              <a:rPr lang="pl-PL" sz="2400" i="1" dirty="0"/>
              <a:t>Das </a:t>
            </a:r>
            <a:r>
              <a:rPr lang="pl-PL" sz="2800" i="1" dirty="0" err="1"/>
              <a:t>wohltemperierte</a:t>
            </a:r>
            <a:r>
              <a:rPr lang="pl-PL" sz="2400" i="1" dirty="0"/>
              <a:t> </a:t>
            </a:r>
            <a:r>
              <a:rPr lang="pl-PL" sz="2800" i="1" dirty="0" err="1"/>
              <a:t>Klavier</a:t>
            </a:r>
            <a:r>
              <a:rPr lang="pl-PL" sz="2800" i="1" dirty="0"/>
              <a:t> </a:t>
            </a:r>
            <a:r>
              <a:rPr lang="pl-PL" sz="2800" dirty="0"/>
              <a:t>BWV 846</a:t>
            </a:r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dirty="0"/>
              <a:t>Charles Gounod – </a:t>
            </a:r>
            <a:r>
              <a:rPr lang="pl-PL" sz="3200" b="1" dirty="0" err="1"/>
              <a:t>Ave</a:t>
            </a:r>
            <a:r>
              <a:rPr lang="pl-PL" sz="3200" b="1" dirty="0"/>
              <a:t> Maria</a:t>
            </a:r>
          </a:p>
          <a:p>
            <a:pPr marL="0" indent="0" algn="ctr">
              <a:buNone/>
            </a:pPr>
            <a:endParaRPr lang="pl-PL" sz="1200" dirty="0"/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dirty="0" err="1"/>
              <a:t>Arvo</a:t>
            </a:r>
            <a:r>
              <a:rPr lang="pl-PL" sz="3200" dirty="0"/>
              <a:t> </a:t>
            </a:r>
            <a:r>
              <a:rPr lang="pl-PL" sz="3200" dirty="0" err="1"/>
              <a:t>Pärt</a:t>
            </a:r>
            <a:r>
              <a:rPr lang="pl-PL" sz="3200" dirty="0"/>
              <a:t> – </a:t>
            </a:r>
            <a:r>
              <a:rPr lang="pl-PL" sz="3200" b="1" dirty="0"/>
              <a:t>Credo </a:t>
            </a:r>
          </a:p>
          <a:p>
            <a:pPr marL="0" indent="0" algn="ctr">
              <a:buNone/>
            </a:pPr>
            <a:r>
              <a:rPr lang="pl-PL" sz="3200" dirty="0"/>
              <a:t>for piano, </a:t>
            </a:r>
            <a:r>
              <a:rPr lang="pl-PL" sz="3200" dirty="0" err="1"/>
              <a:t>mixed</a:t>
            </a:r>
            <a:r>
              <a:rPr lang="pl-PL" sz="3200" dirty="0"/>
              <a:t> </a:t>
            </a:r>
            <a:r>
              <a:rPr lang="pl-PL" sz="3200" dirty="0" err="1"/>
              <a:t>chorus</a:t>
            </a:r>
            <a:r>
              <a:rPr lang="pl-PL" sz="3200" dirty="0"/>
              <a:t> and </a:t>
            </a:r>
            <a:r>
              <a:rPr lang="pl-PL" sz="3200" dirty="0" err="1"/>
              <a:t>orchestra</a:t>
            </a:r>
            <a:endParaRPr lang="pl-PL" sz="3200" dirty="0"/>
          </a:p>
        </p:txBody>
      </p:sp>
      <p:pic>
        <p:nvPicPr>
          <p:cNvPr id="4" name="17. Bach - Preludium C-d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98" y="1914626"/>
            <a:ext cx="745423" cy="745423"/>
          </a:xfrm>
          <a:prstGeom prst="rect">
            <a:avLst/>
          </a:prstGeom>
        </p:spPr>
      </p:pic>
      <p:pic>
        <p:nvPicPr>
          <p:cNvPr id="5" name="17a. Bach-Gounod Yo-Yo Ma, Kathryn Stott - Ave Maria (J.S. Bach_ Gounod) (320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0361" y="3581135"/>
            <a:ext cx="774299" cy="774299"/>
          </a:xfrm>
          <a:prstGeom prst="rect">
            <a:avLst/>
          </a:prstGeom>
        </p:spPr>
      </p:pic>
      <p:pic>
        <p:nvPicPr>
          <p:cNvPr id="6" name="17b. Pärt_ Credo for Piano Solo, Mixed Choir and Orchestra (Live At Sveriges Radio, Berwaldhallen,... (320 kbps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3131" y="5717406"/>
            <a:ext cx="771529" cy="7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212784"/>
            <a:ext cx="8946541" cy="5035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dirty="0"/>
              <a:t>18. Georges Bizet – Carmen</a:t>
            </a:r>
          </a:p>
          <a:p>
            <a:pPr marL="0" indent="0" algn="ctr">
              <a:buNone/>
            </a:pPr>
            <a:endParaRPr lang="pl-PL" sz="4000" dirty="0"/>
          </a:p>
          <a:p>
            <a:pPr marL="0" indent="0" algn="ctr">
              <a:buNone/>
            </a:pPr>
            <a:endParaRPr lang="pl-PL" sz="4000" dirty="0"/>
          </a:p>
          <a:p>
            <a:pPr marL="0" indent="0" algn="ctr">
              <a:buNone/>
            </a:pPr>
            <a:r>
              <a:rPr lang="pl-PL" sz="4400" dirty="0"/>
              <a:t>Frank </a:t>
            </a:r>
            <a:r>
              <a:rPr lang="pl-PL" sz="4400" dirty="0" err="1"/>
              <a:t>Proto</a:t>
            </a:r>
            <a:r>
              <a:rPr lang="pl-PL" sz="4400" dirty="0"/>
              <a:t> – Carmen Fantasy</a:t>
            </a:r>
          </a:p>
        </p:txBody>
      </p:sp>
      <p:pic>
        <p:nvPicPr>
          <p:cNvPr id="4" name="18. Aria Torreado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0931" y="2068630"/>
            <a:ext cx="851301" cy="851301"/>
          </a:xfrm>
          <a:prstGeom prst="rect">
            <a:avLst/>
          </a:prstGeom>
        </p:spPr>
      </p:pic>
      <p:pic>
        <p:nvPicPr>
          <p:cNvPr id="5" name="18a. Proto - Carmen Fantasy - Toreador Song (320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386" y="4556225"/>
            <a:ext cx="855846" cy="8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510139"/>
            <a:ext cx="9291972" cy="57382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5400" dirty="0"/>
              <a:t>19. Oliver </a:t>
            </a:r>
            <a:r>
              <a:rPr lang="pl-PL" sz="5400" dirty="0" err="1"/>
              <a:t>Messiaen</a:t>
            </a:r>
            <a:r>
              <a:rPr lang="pl-PL" sz="5400" dirty="0"/>
              <a:t> – </a:t>
            </a:r>
            <a:r>
              <a:rPr lang="pl-PL" sz="5400" dirty="0" err="1"/>
              <a:t>Catalogue</a:t>
            </a:r>
            <a:r>
              <a:rPr lang="pl-PL" sz="5400" dirty="0"/>
              <a:t> </a:t>
            </a:r>
            <a:r>
              <a:rPr lang="pl-PL" sz="5400" dirty="0" err="1"/>
              <a:t>d’oiseaux</a:t>
            </a:r>
            <a:r>
              <a:rPr lang="pl-PL" sz="5400" dirty="0"/>
              <a:t> </a:t>
            </a:r>
          </a:p>
          <a:p>
            <a:pPr marL="0" indent="0" algn="ctr">
              <a:buNone/>
            </a:pPr>
            <a:endParaRPr lang="pl-PL" sz="5400" dirty="0"/>
          </a:p>
          <a:p>
            <a:pPr marL="0" indent="0" algn="ctr">
              <a:buNone/>
            </a:pPr>
            <a:r>
              <a:rPr lang="pl-PL" sz="5400" dirty="0" err="1"/>
              <a:t>Book</a:t>
            </a:r>
            <a:r>
              <a:rPr lang="pl-PL" sz="5400" dirty="0"/>
              <a:t> 1 – </a:t>
            </a:r>
            <a:r>
              <a:rPr lang="pl-PL" sz="5400" b="1" dirty="0"/>
              <a:t>II. The </a:t>
            </a:r>
            <a:r>
              <a:rPr lang="pl-PL" sz="5400" b="1" dirty="0" err="1"/>
              <a:t>Golden</a:t>
            </a:r>
            <a:r>
              <a:rPr lang="pl-PL" sz="5400" b="1" dirty="0"/>
              <a:t> Oriole</a:t>
            </a:r>
          </a:p>
        </p:txBody>
      </p:sp>
      <p:pic>
        <p:nvPicPr>
          <p:cNvPr id="4" name="19. II. Le Lori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1832" y="5071711"/>
            <a:ext cx="1014931" cy="10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95" y="414217"/>
            <a:ext cx="7481971" cy="502186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168673" y="5813658"/>
            <a:ext cx="5546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/>
              <a:t>The </a:t>
            </a:r>
            <a:r>
              <a:rPr lang="pl-PL" sz="3200" dirty="0" err="1"/>
              <a:t>Eurasian</a:t>
            </a:r>
            <a:r>
              <a:rPr lang="pl-PL" sz="3200" dirty="0"/>
              <a:t> </a:t>
            </a:r>
            <a:r>
              <a:rPr lang="pl-PL" sz="3200" dirty="0" err="1"/>
              <a:t>Golden</a:t>
            </a:r>
            <a:r>
              <a:rPr lang="pl-PL" sz="3200" dirty="0"/>
              <a:t> Oriole</a:t>
            </a:r>
          </a:p>
        </p:txBody>
      </p:sp>
      <p:pic>
        <p:nvPicPr>
          <p:cNvPr id="3" name="19a. Wilga - loriot d'Euro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3023" y="3168049"/>
            <a:ext cx="1066266" cy="10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03312" y="1540042"/>
            <a:ext cx="9763610" cy="47083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20. Johann Sebastian Bach – </a:t>
            </a:r>
            <a:r>
              <a:rPr lang="pl-PL" sz="3200" b="1" dirty="0" err="1"/>
              <a:t>Fugue</a:t>
            </a:r>
            <a:r>
              <a:rPr lang="pl-PL" sz="3200" dirty="0"/>
              <a:t> in D major</a:t>
            </a:r>
          </a:p>
          <a:p>
            <a:pPr marL="0" indent="0" algn="ctr">
              <a:buNone/>
            </a:pPr>
            <a:r>
              <a:rPr lang="pl-PL" sz="3200" dirty="0"/>
              <a:t>from </a:t>
            </a:r>
            <a:r>
              <a:rPr lang="pl-PL" sz="3200" i="1" dirty="0"/>
              <a:t>Das </a:t>
            </a:r>
            <a:r>
              <a:rPr lang="pl-PL" sz="3200" i="1" dirty="0" err="1"/>
              <a:t>wohltemperierte</a:t>
            </a:r>
            <a:r>
              <a:rPr lang="pl-PL" sz="3200" i="1" dirty="0"/>
              <a:t> </a:t>
            </a:r>
            <a:r>
              <a:rPr lang="pl-PL" sz="3200" i="1" dirty="0" err="1"/>
              <a:t>Klavier</a:t>
            </a:r>
            <a:r>
              <a:rPr lang="pl-PL" sz="3200" i="1" dirty="0"/>
              <a:t> </a:t>
            </a:r>
            <a:r>
              <a:rPr lang="pl-PL" sz="3200" dirty="0"/>
              <a:t>BWV 850</a:t>
            </a:r>
          </a:p>
          <a:p>
            <a:pPr marL="0" indent="0" algn="ctr">
              <a:buNone/>
            </a:pPr>
            <a:endParaRPr lang="pl-PL" sz="3200" i="1" dirty="0"/>
          </a:p>
          <a:p>
            <a:pPr marL="0" indent="0" algn="ctr">
              <a:buNone/>
            </a:pPr>
            <a:endParaRPr lang="pl-PL" sz="3200" i="1" dirty="0"/>
          </a:p>
          <a:p>
            <a:pPr marL="0" indent="0" algn="ctr">
              <a:buNone/>
            </a:pPr>
            <a:r>
              <a:rPr lang="pl-PL" sz="3200" dirty="0" err="1"/>
              <a:t>Arrangement</a:t>
            </a:r>
            <a:r>
              <a:rPr lang="pl-PL" sz="3200" dirty="0"/>
              <a:t> by Jacques </a:t>
            </a:r>
            <a:r>
              <a:rPr lang="pl-PL" sz="3200" dirty="0" err="1"/>
              <a:t>Loussier</a:t>
            </a:r>
            <a:endParaRPr lang="pl-PL" sz="3200" dirty="0"/>
          </a:p>
        </p:txBody>
      </p:sp>
      <p:pic>
        <p:nvPicPr>
          <p:cNvPr id="4" name="20. Bach - Fuga D-d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9466" y="2934904"/>
            <a:ext cx="851301" cy="851301"/>
          </a:xfrm>
          <a:prstGeom prst="rect">
            <a:avLst/>
          </a:prstGeom>
        </p:spPr>
      </p:pic>
      <p:pic>
        <p:nvPicPr>
          <p:cNvPr id="5" name="20a. Bach - Fugue No. 5 in D major (320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0965" y="4736166"/>
            <a:ext cx="889802" cy="8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E05CEC-D8D7-45E8-99CF-5A3AFBEC0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Arrangement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8FCD25-AA87-4B80-A6A2-2EE0FB0EF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85090"/>
            <a:ext cx="8946541" cy="4763310"/>
          </a:xfrm>
        </p:spPr>
        <p:txBody>
          <a:bodyPr/>
          <a:lstStyle/>
          <a:p>
            <a:r>
              <a:rPr lang="pl-PL" b="1" dirty="0"/>
              <a:t>The </a:t>
            </a:r>
            <a:r>
              <a:rPr lang="pl-PL" b="1" dirty="0" err="1"/>
              <a:t>word</a:t>
            </a:r>
            <a:r>
              <a:rPr lang="pl-PL" b="1" dirty="0"/>
              <a:t> ‘</a:t>
            </a:r>
            <a:r>
              <a:rPr lang="pl-PL" b="1" dirty="0" err="1"/>
              <a:t>arrangement</a:t>
            </a:r>
            <a:r>
              <a:rPr lang="pl-PL" b="1" dirty="0"/>
              <a:t>’ </a:t>
            </a:r>
            <a:r>
              <a:rPr lang="pl-PL" b="1" dirty="0" err="1"/>
              <a:t>might</a:t>
            </a:r>
            <a:r>
              <a:rPr lang="pl-PL" b="1" dirty="0"/>
              <a:t> be applied to </a:t>
            </a:r>
            <a:r>
              <a:rPr lang="pl-PL" b="1" dirty="0" err="1"/>
              <a:t>any</a:t>
            </a:r>
            <a:r>
              <a:rPr lang="pl-PL" b="1" dirty="0"/>
              <a:t> piece of </a:t>
            </a:r>
            <a:r>
              <a:rPr lang="pl-PL" b="1" dirty="0" err="1"/>
              <a:t>music</a:t>
            </a:r>
            <a:r>
              <a:rPr lang="pl-PL" b="1" dirty="0"/>
              <a:t> </a:t>
            </a:r>
            <a:r>
              <a:rPr lang="pl-PL" b="1" dirty="0" err="1"/>
              <a:t>based</a:t>
            </a:r>
            <a:r>
              <a:rPr lang="pl-PL" b="1" dirty="0"/>
              <a:t> on </a:t>
            </a:r>
            <a:r>
              <a:rPr lang="pl-PL" b="1" dirty="0" err="1"/>
              <a:t>or</a:t>
            </a:r>
            <a:r>
              <a:rPr lang="pl-PL" b="1" dirty="0"/>
              <a:t> </a:t>
            </a:r>
            <a:r>
              <a:rPr lang="pl-PL" b="1" dirty="0" err="1"/>
              <a:t>incorporating</a:t>
            </a:r>
            <a:r>
              <a:rPr lang="pl-PL" b="1" dirty="0"/>
              <a:t> </a:t>
            </a:r>
            <a:r>
              <a:rPr lang="pl-PL" b="1" dirty="0" err="1"/>
              <a:t>pre-existing</a:t>
            </a:r>
            <a:r>
              <a:rPr lang="pl-PL" b="1" dirty="0"/>
              <a:t> </a:t>
            </a:r>
            <a:r>
              <a:rPr lang="pl-PL" b="1" dirty="0" err="1"/>
              <a:t>material</a:t>
            </a:r>
            <a:r>
              <a:rPr lang="pl-PL" dirty="0"/>
              <a:t>: </a:t>
            </a:r>
            <a:r>
              <a:rPr lang="pl-PL" dirty="0" err="1"/>
              <a:t>variation</a:t>
            </a:r>
            <a:r>
              <a:rPr lang="pl-PL" dirty="0"/>
              <a:t> form, the </a:t>
            </a:r>
            <a:r>
              <a:rPr lang="pl-PL" dirty="0" err="1"/>
              <a:t>contrafactum</a:t>
            </a:r>
            <a:r>
              <a:rPr lang="pl-PL" dirty="0"/>
              <a:t>, the </a:t>
            </a:r>
            <a:r>
              <a:rPr lang="pl-PL" dirty="0" err="1"/>
              <a:t>parody</a:t>
            </a:r>
            <a:r>
              <a:rPr lang="pl-PL" dirty="0"/>
              <a:t> mass, the pasticcio, and </a:t>
            </a:r>
            <a:r>
              <a:rPr lang="pl-PL" dirty="0" err="1"/>
              <a:t>liturgical</a:t>
            </a:r>
            <a:r>
              <a:rPr lang="pl-PL" dirty="0"/>
              <a:t> </a:t>
            </a:r>
            <a:r>
              <a:rPr lang="pl-PL" dirty="0" err="1"/>
              <a:t>works</a:t>
            </a:r>
            <a:r>
              <a:rPr lang="pl-PL" dirty="0"/>
              <a:t> </a:t>
            </a:r>
            <a:r>
              <a:rPr lang="pl-PL" dirty="0" err="1"/>
              <a:t>based</a:t>
            </a:r>
            <a:r>
              <a:rPr lang="pl-PL" dirty="0"/>
              <a:t> on a </a:t>
            </a:r>
            <a:r>
              <a:rPr lang="pl-PL" dirty="0" err="1"/>
              <a:t>cantus</a:t>
            </a:r>
            <a:r>
              <a:rPr lang="pl-PL" dirty="0"/>
              <a:t> </a:t>
            </a:r>
            <a:r>
              <a:rPr lang="pl-PL" dirty="0" err="1"/>
              <a:t>firmus</a:t>
            </a:r>
            <a:r>
              <a:rPr lang="pl-PL" dirty="0"/>
              <a:t>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involve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measure</a:t>
            </a:r>
            <a:r>
              <a:rPr lang="pl-PL" dirty="0"/>
              <a:t> of </a:t>
            </a:r>
            <a:r>
              <a:rPr lang="pl-PL" dirty="0" err="1"/>
              <a:t>arrangement</a:t>
            </a:r>
            <a:r>
              <a:rPr lang="pl-PL" dirty="0"/>
              <a:t>. In the </a:t>
            </a:r>
            <a:r>
              <a:rPr lang="pl-PL" dirty="0" err="1"/>
              <a:t>sense</a:t>
            </a:r>
            <a:r>
              <a:rPr lang="pl-PL" dirty="0"/>
              <a:t> in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commonly</a:t>
            </a:r>
            <a:r>
              <a:rPr lang="pl-PL" dirty="0"/>
              <a:t> </a:t>
            </a:r>
            <a:r>
              <a:rPr lang="pl-PL" dirty="0" err="1"/>
              <a:t>used</a:t>
            </a:r>
            <a:r>
              <a:rPr lang="pl-PL" dirty="0"/>
              <a:t> </a:t>
            </a:r>
            <a:r>
              <a:rPr lang="pl-PL" dirty="0" err="1"/>
              <a:t>among</a:t>
            </a:r>
            <a:r>
              <a:rPr lang="pl-PL" dirty="0"/>
              <a:t> </a:t>
            </a:r>
            <a:r>
              <a:rPr lang="pl-PL" dirty="0" err="1"/>
              <a:t>musicians</a:t>
            </a:r>
            <a:r>
              <a:rPr lang="pl-PL" dirty="0"/>
              <a:t>, </a:t>
            </a:r>
            <a:r>
              <a:rPr lang="pl-PL" dirty="0" err="1"/>
              <a:t>however</a:t>
            </a:r>
            <a:r>
              <a:rPr lang="pl-PL" dirty="0"/>
              <a:t>, the </a:t>
            </a:r>
            <a:r>
              <a:rPr lang="pl-PL" dirty="0" err="1"/>
              <a:t>word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be </a:t>
            </a:r>
            <a:r>
              <a:rPr lang="pl-PL" dirty="0" err="1"/>
              <a:t>taken</a:t>
            </a:r>
            <a:r>
              <a:rPr lang="pl-PL" dirty="0"/>
              <a:t> to </a:t>
            </a:r>
            <a:r>
              <a:rPr lang="pl-PL" dirty="0" err="1"/>
              <a:t>mean</a:t>
            </a:r>
            <a:r>
              <a:rPr lang="pl-PL" dirty="0"/>
              <a:t> </a:t>
            </a:r>
            <a:r>
              <a:rPr lang="pl-PL" b="1" dirty="0" err="1"/>
              <a:t>either</a:t>
            </a:r>
            <a:r>
              <a:rPr lang="pl-PL" b="1" dirty="0"/>
              <a:t> the </a:t>
            </a:r>
            <a:r>
              <a:rPr lang="pl-PL" b="1" dirty="0" err="1"/>
              <a:t>transference</a:t>
            </a:r>
            <a:r>
              <a:rPr lang="pl-PL" b="1" dirty="0"/>
              <a:t> of a </a:t>
            </a:r>
            <a:r>
              <a:rPr lang="pl-PL" b="1" dirty="0" err="1"/>
              <a:t>composition</a:t>
            </a:r>
            <a:r>
              <a:rPr lang="pl-PL" b="1" dirty="0"/>
              <a:t> from one medium to </a:t>
            </a:r>
            <a:r>
              <a:rPr lang="pl-PL" b="1" dirty="0" err="1"/>
              <a:t>another</a:t>
            </a:r>
            <a:r>
              <a:rPr lang="pl-PL" b="1" dirty="0"/>
              <a:t> </a:t>
            </a:r>
            <a:r>
              <a:rPr lang="pl-PL" b="1" dirty="0" err="1"/>
              <a:t>or</a:t>
            </a:r>
            <a:r>
              <a:rPr lang="pl-PL" b="1" dirty="0"/>
              <a:t> the </a:t>
            </a:r>
            <a:r>
              <a:rPr lang="pl-PL" b="1" dirty="0" err="1"/>
              <a:t>elaboration</a:t>
            </a:r>
            <a:r>
              <a:rPr lang="pl-PL" b="1" dirty="0"/>
              <a:t> (</a:t>
            </a:r>
            <a:r>
              <a:rPr lang="pl-PL" b="1" dirty="0" err="1"/>
              <a:t>or</a:t>
            </a:r>
            <a:r>
              <a:rPr lang="pl-PL" b="1" dirty="0"/>
              <a:t> </a:t>
            </a:r>
            <a:r>
              <a:rPr lang="pl-PL" b="1" dirty="0" err="1"/>
              <a:t>simplification</a:t>
            </a:r>
            <a:r>
              <a:rPr lang="pl-PL" b="1" dirty="0"/>
              <a:t>) of a piece, with </a:t>
            </a:r>
            <a:r>
              <a:rPr lang="pl-PL" b="1" dirty="0" err="1"/>
              <a:t>or</a:t>
            </a:r>
            <a:r>
              <a:rPr lang="pl-PL" b="1" dirty="0"/>
              <a:t> </a:t>
            </a:r>
            <a:r>
              <a:rPr lang="pl-PL" b="1" dirty="0" err="1"/>
              <a:t>without</a:t>
            </a:r>
            <a:r>
              <a:rPr lang="pl-PL" b="1" dirty="0"/>
              <a:t> a </a:t>
            </a:r>
            <a:r>
              <a:rPr lang="pl-PL" b="1" dirty="0" err="1"/>
              <a:t>change</a:t>
            </a:r>
            <a:r>
              <a:rPr lang="pl-PL" b="1" dirty="0"/>
              <a:t> of medium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 In </a:t>
            </a:r>
            <a:r>
              <a:rPr lang="pl-PL" dirty="0" err="1"/>
              <a:t>either</a:t>
            </a:r>
            <a:r>
              <a:rPr lang="pl-PL" dirty="0"/>
              <a:t> </a:t>
            </a: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some</a:t>
            </a:r>
            <a:r>
              <a:rPr lang="pl-PL" dirty="0"/>
              <a:t> </a:t>
            </a:r>
            <a:r>
              <a:rPr lang="pl-PL" dirty="0" err="1"/>
              <a:t>degree</a:t>
            </a:r>
            <a:r>
              <a:rPr lang="pl-PL" dirty="0"/>
              <a:t> of </a:t>
            </a:r>
            <a:r>
              <a:rPr lang="pl-PL" dirty="0" err="1"/>
              <a:t>recomposition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usually</a:t>
            </a:r>
            <a:r>
              <a:rPr lang="pl-PL" dirty="0"/>
              <a:t> </a:t>
            </a:r>
            <a:r>
              <a:rPr lang="pl-PL" dirty="0" err="1"/>
              <a:t>involved</a:t>
            </a:r>
            <a:r>
              <a:rPr lang="pl-PL" dirty="0"/>
              <a:t>, and the </a:t>
            </a:r>
            <a:r>
              <a:rPr lang="pl-PL" dirty="0" err="1"/>
              <a:t>result</a:t>
            </a:r>
            <a:r>
              <a:rPr lang="pl-PL" dirty="0"/>
              <a:t> </a:t>
            </a:r>
            <a:r>
              <a:rPr lang="pl-PL" dirty="0" err="1"/>
              <a:t>may</a:t>
            </a:r>
            <a:r>
              <a:rPr lang="pl-PL" dirty="0"/>
              <a:t> </a:t>
            </a:r>
            <a:r>
              <a:rPr lang="pl-PL" dirty="0" err="1"/>
              <a:t>vary</a:t>
            </a:r>
            <a:r>
              <a:rPr lang="pl-PL" dirty="0"/>
              <a:t> from a </a:t>
            </a:r>
            <a:r>
              <a:rPr lang="pl-PL" dirty="0" err="1"/>
              <a:t>straightforward</a:t>
            </a:r>
            <a:r>
              <a:rPr lang="pl-PL" dirty="0"/>
              <a:t>, </a:t>
            </a:r>
            <a:r>
              <a:rPr lang="pl-PL" dirty="0" err="1"/>
              <a:t>almost</a:t>
            </a:r>
            <a:r>
              <a:rPr lang="pl-PL" dirty="0"/>
              <a:t> </a:t>
            </a:r>
            <a:r>
              <a:rPr lang="pl-PL" dirty="0" err="1"/>
              <a:t>literal</a:t>
            </a:r>
            <a:r>
              <a:rPr lang="pl-PL" dirty="0"/>
              <a:t>, </a:t>
            </a:r>
            <a:r>
              <a:rPr lang="pl-PL" dirty="0" err="1"/>
              <a:t>transcription</a:t>
            </a:r>
            <a:r>
              <a:rPr lang="pl-PL" dirty="0"/>
              <a:t> to a </a:t>
            </a:r>
            <a:r>
              <a:rPr lang="pl-PL" dirty="0" err="1"/>
              <a:t>paraphrase</a:t>
            </a:r>
            <a:r>
              <a:rPr lang="pl-PL" dirty="0"/>
              <a:t>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 the </a:t>
            </a:r>
            <a:r>
              <a:rPr lang="pl-PL" dirty="0" err="1"/>
              <a:t>work</a:t>
            </a:r>
            <a:r>
              <a:rPr lang="pl-PL" dirty="0"/>
              <a:t> of the </a:t>
            </a:r>
            <a:r>
              <a:rPr lang="pl-PL" dirty="0" err="1"/>
              <a:t>arranger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of the </a:t>
            </a:r>
            <a:r>
              <a:rPr lang="pl-PL" dirty="0" err="1"/>
              <a:t>original</a:t>
            </a:r>
            <a:r>
              <a:rPr lang="pl-PL" dirty="0"/>
              <a:t> </a:t>
            </a:r>
            <a:r>
              <a:rPr lang="pl-PL" dirty="0" err="1"/>
              <a:t>composer</a:t>
            </a:r>
            <a:r>
              <a:rPr lang="pl-PL" dirty="0"/>
              <a:t>.</a:t>
            </a: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88AA03-28B6-4787-BF4E-66846008AFBA}"/>
              </a:ext>
            </a:extLst>
          </p:cNvPr>
          <p:cNvSpPr txBox="1"/>
          <p:nvPr/>
        </p:nvSpPr>
        <p:spPr>
          <a:xfrm>
            <a:off x="5363183" y="6355404"/>
            <a:ext cx="472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Grove</a:t>
            </a:r>
            <a:r>
              <a:rPr lang="pl-PL" dirty="0"/>
              <a:t> Dictionary of Music and </a:t>
            </a:r>
            <a:r>
              <a:rPr lang="pl-PL" dirty="0" err="1"/>
              <a:t>Musicians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1147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C2B77D-9E90-4D23-8081-59BC03AC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Arrangement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95187-F677-4328-BC54-95063CFDD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91574"/>
            <a:ext cx="8946541" cy="4756825"/>
          </a:xfrm>
        </p:spPr>
        <p:txBody>
          <a:bodyPr/>
          <a:lstStyle/>
          <a:p>
            <a:r>
              <a:rPr lang="pl-PL" dirty="0" err="1"/>
              <a:t>Arrangements</a:t>
            </a:r>
            <a:r>
              <a:rPr lang="pl-PL" dirty="0"/>
              <a:t> </a:t>
            </a:r>
            <a:r>
              <a:rPr lang="pl-PL" dirty="0" err="1"/>
              <a:t>exist</a:t>
            </a:r>
            <a:r>
              <a:rPr lang="pl-PL" dirty="0"/>
              <a:t> in </a:t>
            </a:r>
            <a:r>
              <a:rPr lang="pl-PL" dirty="0" err="1"/>
              <a:t>large</a:t>
            </a:r>
            <a:r>
              <a:rPr lang="pl-PL" dirty="0"/>
              <a:t> </a:t>
            </a:r>
            <a:r>
              <a:rPr lang="pl-PL" dirty="0" err="1"/>
              <a:t>numbers</a:t>
            </a:r>
            <a:r>
              <a:rPr lang="pl-PL" dirty="0"/>
              <a:t> from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periods</a:t>
            </a:r>
            <a:r>
              <a:rPr lang="pl-PL" dirty="0"/>
              <a:t> of musical </a:t>
            </a:r>
            <a:r>
              <a:rPr lang="pl-PL" dirty="0" err="1"/>
              <a:t>history</a:t>
            </a:r>
            <a:r>
              <a:rPr lang="pl-PL" dirty="0"/>
              <a:t>, and </a:t>
            </a:r>
            <a:r>
              <a:rPr lang="pl-PL" dirty="0" err="1"/>
              <a:t>though</a:t>
            </a:r>
            <a:r>
              <a:rPr lang="pl-PL" dirty="0"/>
              <a:t> </a:t>
            </a:r>
            <a:r>
              <a:rPr lang="pl-PL" dirty="0" err="1"/>
              <a:t>external</a:t>
            </a:r>
            <a:r>
              <a:rPr lang="pl-PL" dirty="0"/>
              <a:t> </a:t>
            </a:r>
            <a:r>
              <a:rPr lang="pl-PL" dirty="0" err="1"/>
              <a:t>factors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influenced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character</a:t>
            </a:r>
            <a:r>
              <a:rPr lang="pl-PL" dirty="0"/>
              <a:t> the </a:t>
            </a:r>
            <a:r>
              <a:rPr lang="pl-PL" dirty="0" err="1"/>
              <a:t>reasons</a:t>
            </a:r>
            <a:r>
              <a:rPr lang="pl-PL" dirty="0"/>
              <a:t> for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existence</a:t>
            </a:r>
            <a:r>
              <a:rPr lang="pl-PL" dirty="0"/>
              <a:t> </a:t>
            </a:r>
            <a:r>
              <a:rPr lang="pl-PL" dirty="0" err="1"/>
              <a:t>cut</a:t>
            </a:r>
            <a:r>
              <a:rPr lang="pl-PL" dirty="0"/>
              <a:t> </a:t>
            </a:r>
            <a:r>
              <a:rPr lang="pl-PL" dirty="0" err="1"/>
              <a:t>across</a:t>
            </a:r>
            <a:r>
              <a:rPr lang="pl-PL" dirty="0"/>
              <a:t> </a:t>
            </a:r>
            <a:r>
              <a:rPr lang="pl-PL" dirty="0" err="1"/>
              <a:t>stylistic</a:t>
            </a:r>
            <a:r>
              <a:rPr lang="pl-PL" dirty="0"/>
              <a:t> and </a:t>
            </a:r>
            <a:r>
              <a:rPr lang="pl-PL" dirty="0" err="1"/>
              <a:t>historical</a:t>
            </a:r>
            <a:r>
              <a:rPr lang="pl-PL" dirty="0"/>
              <a:t> </a:t>
            </a:r>
            <a:r>
              <a:rPr lang="pl-PL" dirty="0" err="1"/>
              <a:t>boundaries</a:t>
            </a:r>
            <a:r>
              <a:rPr lang="pl-PL" dirty="0"/>
              <a:t>. Commercial </a:t>
            </a:r>
            <a:r>
              <a:rPr lang="pl-PL" dirty="0" err="1"/>
              <a:t>interest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</a:t>
            </a:r>
            <a:r>
              <a:rPr lang="pl-PL" dirty="0" err="1"/>
              <a:t>played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/>
              <a:t>important</a:t>
            </a:r>
            <a:r>
              <a:rPr lang="pl-PL" dirty="0"/>
              <a:t> part, </a:t>
            </a:r>
            <a:r>
              <a:rPr lang="pl-PL" dirty="0" err="1"/>
              <a:t>especially</a:t>
            </a:r>
            <a:r>
              <a:rPr lang="pl-PL" dirty="0"/>
              <a:t> </a:t>
            </a:r>
            <a:r>
              <a:rPr lang="pl-PL" dirty="0" err="1"/>
              <a:t>since</a:t>
            </a:r>
            <a:r>
              <a:rPr lang="pl-PL" dirty="0"/>
              <a:t> the </a:t>
            </a:r>
            <a:r>
              <a:rPr lang="pl-PL" dirty="0" err="1"/>
              <a:t>invention</a:t>
            </a:r>
            <a:r>
              <a:rPr lang="pl-PL" dirty="0"/>
              <a:t> of </a:t>
            </a:r>
            <a:r>
              <a:rPr lang="pl-PL" dirty="0" err="1"/>
              <a:t>music</a:t>
            </a:r>
            <a:r>
              <a:rPr lang="pl-PL" dirty="0"/>
              <a:t> printing.  </a:t>
            </a:r>
          </a:p>
          <a:p>
            <a:endParaRPr lang="pl-PL" dirty="0"/>
          </a:p>
          <a:p>
            <a:r>
              <a:rPr lang="pl-PL" dirty="0"/>
              <a:t>A </a:t>
            </a:r>
            <a:r>
              <a:rPr lang="pl-PL" dirty="0" err="1"/>
              <a:t>large</a:t>
            </a:r>
            <a:r>
              <a:rPr lang="pl-PL" dirty="0"/>
              <a:t> </a:t>
            </a:r>
            <a:r>
              <a:rPr lang="pl-PL" dirty="0" err="1"/>
              <a:t>number</a:t>
            </a:r>
            <a:r>
              <a:rPr lang="pl-PL" dirty="0"/>
              <a:t> of </a:t>
            </a:r>
            <a:r>
              <a:rPr lang="pl-PL" dirty="0" err="1"/>
              <a:t>arrangements</a:t>
            </a:r>
            <a:r>
              <a:rPr lang="pl-PL" dirty="0"/>
              <a:t> </a:t>
            </a:r>
            <a:r>
              <a:rPr lang="pl-PL" dirty="0" err="1"/>
              <a:t>originate</a:t>
            </a:r>
            <a:r>
              <a:rPr lang="pl-PL" dirty="0"/>
              <a:t> </a:t>
            </a:r>
            <a:r>
              <a:rPr lang="pl-PL" dirty="0" err="1"/>
              <a:t>because</a:t>
            </a:r>
            <a:r>
              <a:rPr lang="pl-PL" dirty="0"/>
              <a:t> </a:t>
            </a:r>
            <a:r>
              <a:rPr lang="pl-PL" dirty="0" err="1"/>
              <a:t>performers</a:t>
            </a:r>
            <a:r>
              <a:rPr lang="pl-PL" dirty="0"/>
              <a:t> want to </a:t>
            </a:r>
            <a:r>
              <a:rPr lang="pl-PL" dirty="0" err="1"/>
              <a:t>extend</a:t>
            </a:r>
            <a:r>
              <a:rPr lang="pl-PL" dirty="0"/>
              <a:t> the </a:t>
            </a:r>
            <a:r>
              <a:rPr lang="pl-PL" dirty="0" err="1"/>
              <a:t>repertory</a:t>
            </a:r>
            <a:r>
              <a:rPr lang="pl-PL" dirty="0"/>
              <a:t> of </a:t>
            </a:r>
            <a:r>
              <a:rPr lang="pl-PL" dirty="0" err="1"/>
              <a:t>instruments</a:t>
            </a:r>
            <a:r>
              <a:rPr lang="pl-PL" dirty="0"/>
              <a:t> </a:t>
            </a:r>
            <a:r>
              <a:rPr lang="pl-PL" dirty="0" err="1"/>
              <a:t>which</a:t>
            </a:r>
            <a:r>
              <a:rPr lang="pl-PL" dirty="0"/>
              <a:t>, for one </a:t>
            </a:r>
            <a:r>
              <a:rPr lang="pl-PL" dirty="0" err="1"/>
              <a:t>reason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another</a:t>
            </a:r>
            <a:r>
              <a:rPr lang="pl-PL" dirty="0"/>
              <a:t>, </a:t>
            </a:r>
            <a:r>
              <a:rPr lang="pl-PL" dirty="0" err="1"/>
              <a:t>have</a:t>
            </a:r>
            <a:r>
              <a:rPr lang="pl-PL" dirty="0"/>
              <a:t> not </a:t>
            </a:r>
            <a:r>
              <a:rPr lang="pl-PL" dirty="0" err="1"/>
              <a:t>been</a:t>
            </a:r>
            <a:r>
              <a:rPr lang="pl-PL" dirty="0"/>
              <a:t> </a:t>
            </a:r>
            <a:r>
              <a:rPr lang="pl-PL" dirty="0" err="1"/>
              <a:t>favoured</a:t>
            </a:r>
            <a:r>
              <a:rPr lang="pl-PL" dirty="0"/>
              <a:t> with a </a:t>
            </a:r>
            <a:r>
              <a:rPr lang="pl-PL" dirty="0" err="1"/>
              <a:t>large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rewarding</a:t>
            </a:r>
            <a:r>
              <a:rPr lang="pl-PL" dirty="0"/>
              <a:t> </a:t>
            </a:r>
            <a:r>
              <a:rPr lang="pl-PL" dirty="0" err="1"/>
              <a:t>corpus</a:t>
            </a:r>
            <a:r>
              <a:rPr lang="pl-PL" dirty="0"/>
              <a:t> of </a:t>
            </a:r>
            <a:r>
              <a:rPr lang="pl-PL" dirty="0" err="1"/>
              <a:t>original</a:t>
            </a:r>
            <a:r>
              <a:rPr lang="pl-PL" dirty="0"/>
              <a:t> solo </a:t>
            </a:r>
            <a:r>
              <a:rPr lang="pl-PL" dirty="0" err="1"/>
              <a:t>compositions</a:t>
            </a:r>
            <a:r>
              <a:rPr lang="pl-PL" dirty="0"/>
              <a:t>. </a:t>
            </a:r>
            <a:r>
              <a:rPr lang="pl-PL" dirty="0" err="1"/>
              <a:t>Until</a:t>
            </a:r>
            <a:r>
              <a:rPr lang="pl-PL" dirty="0"/>
              <a:t> </a:t>
            </a:r>
            <a:r>
              <a:rPr lang="pl-PL" dirty="0" err="1"/>
              <a:t>such</a:t>
            </a:r>
            <a:r>
              <a:rPr lang="pl-PL" dirty="0"/>
              <a:t> </a:t>
            </a:r>
            <a:r>
              <a:rPr lang="pl-PL" dirty="0" err="1"/>
              <a:t>players</a:t>
            </a:r>
            <a:r>
              <a:rPr lang="pl-PL" dirty="0"/>
              <a:t> as </a:t>
            </a:r>
            <a:r>
              <a:rPr lang="pl-PL" b="1" dirty="0"/>
              <a:t>Segovia</a:t>
            </a:r>
            <a:r>
              <a:rPr lang="pl-PL" dirty="0"/>
              <a:t> and </a:t>
            </a:r>
            <a:r>
              <a:rPr lang="pl-PL" b="1" dirty="0" err="1"/>
              <a:t>Tertis</a:t>
            </a:r>
            <a:r>
              <a:rPr lang="pl-PL" dirty="0"/>
              <a:t> </a:t>
            </a:r>
            <a:r>
              <a:rPr lang="pl-PL" dirty="0" err="1"/>
              <a:t>improved</a:t>
            </a:r>
            <a:r>
              <a:rPr lang="pl-PL" dirty="0"/>
              <a:t> the status of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instruments</a:t>
            </a:r>
            <a:r>
              <a:rPr lang="pl-PL" dirty="0"/>
              <a:t>, </a:t>
            </a:r>
            <a:r>
              <a:rPr lang="pl-PL" dirty="0" err="1"/>
              <a:t>guitarists</a:t>
            </a:r>
            <a:r>
              <a:rPr lang="pl-PL" dirty="0"/>
              <a:t> and viola </a:t>
            </a:r>
            <a:r>
              <a:rPr lang="pl-PL" dirty="0" err="1"/>
              <a:t>players</a:t>
            </a:r>
            <a:r>
              <a:rPr lang="pl-PL" dirty="0"/>
              <a:t> </a:t>
            </a:r>
            <a:r>
              <a:rPr lang="pl-PL" dirty="0" err="1"/>
              <a:t>had</a:t>
            </a:r>
            <a:r>
              <a:rPr lang="pl-PL" dirty="0"/>
              <a:t> to </a:t>
            </a:r>
            <a:r>
              <a:rPr lang="pl-PL" dirty="0" err="1"/>
              <a:t>rely</a:t>
            </a:r>
            <a:r>
              <a:rPr lang="pl-PL" dirty="0"/>
              <a:t> to a </a:t>
            </a:r>
            <a:r>
              <a:rPr lang="pl-PL" dirty="0" err="1"/>
              <a:t>considerable</a:t>
            </a:r>
            <a:r>
              <a:rPr lang="pl-PL" dirty="0"/>
              <a:t> </a:t>
            </a:r>
            <a:r>
              <a:rPr lang="pl-PL" dirty="0" err="1"/>
              <a:t>extent</a:t>
            </a:r>
            <a:r>
              <a:rPr lang="pl-PL" dirty="0"/>
              <a:t> on </a:t>
            </a:r>
            <a:r>
              <a:rPr lang="pl-PL" dirty="0" err="1"/>
              <a:t>arrangements</a:t>
            </a:r>
            <a:endParaRPr lang="pl-PL" dirty="0"/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918E11E-581B-4605-A293-6A452C709AF9}"/>
              </a:ext>
            </a:extLst>
          </p:cNvPr>
          <p:cNvSpPr txBox="1"/>
          <p:nvPr/>
        </p:nvSpPr>
        <p:spPr>
          <a:xfrm>
            <a:off x="5363183" y="6355404"/>
            <a:ext cx="472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Grove</a:t>
            </a:r>
            <a:r>
              <a:rPr lang="pl-PL" dirty="0"/>
              <a:t> Dictionary of Music and </a:t>
            </a:r>
            <a:r>
              <a:rPr lang="pl-PL" dirty="0" err="1"/>
              <a:t>Musicians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836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EFAAB9-1842-4010-916F-31C39F12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8628"/>
          </a:xfrm>
        </p:spPr>
        <p:txBody>
          <a:bodyPr/>
          <a:lstStyle/>
          <a:p>
            <a:pPr algn="ctr"/>
            <a:r>
              <a:rPr lang="pl-PL" sz="3600" dirty="0" err="1"/>
              <a:t>Arrangement</a:t>
            </a:r>
            <a:r>
              <a:rPr lang="pl-PL" sz="3600" dirty="0"/>
              <a:t> </a:t>
            </a:r>
            <a:r>
              <a:rPr lang="pl-PL" sz="3600" dirty="0" err="1"/>
              <a:t>or</a:t>
            </a:r>
            <a:r>
              <a:rPr lang="pl-PL" sz="3600" dirty="0"/>
              <a:t> </a:t>
            </a:r>
            <a:r>
              <a:rPr lang="pl-PL" sz="3600" dirty="0" err="1"/>
              <a:t>new</a:t>
            </a:r>
            <a:r>
              <a:rPr lang="pl-PL" sz="3600" dirty="0"/>
              <a:t> </a:t>
            </a:r>
            <a:r>
              <a:rPr lang="pl-PL" sz="3600" dirty="0" err="1"/>
              <a:t>composition</a:t>
            </a:r>
            <a:r>
              <a:rPr lang="pl-PL" sz="3600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C200FC-2BB4-4DCA-9C49-007F5AE75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0" indent="0" algn="ctr">
              <a:buNone/>
            </a:pPr>
            <a:r>
              <a:rPr lang="pl-PL" dirty="0"/>
              <a:t>         </a:t>
            </a:r>
          </a:p>
          <a:p>
            <a:pPr marL="0" indent="0" algn="ctr">
              <a:buNone/>
            </a:pPr>
            <a:r>
              <a:rPr lang="pl-PL" dirty="0"/>
              <a:t>		</a:t>
            </a:r>
            <a:r>
              <a:rPr lang="pl-PL" sz="2800" dirty="0" err="1"/>
              <a:t>Amount</a:t>
            </a:r>
            <a:r>
              <a:rPr lang="pl-PL" sz="2800" dirty="0"/>
              <a:t> of </a:t>
            </a:r>
            <a:r>
              <a:rPr lang="pl-PL" sz="2800" dirty="0" err="1"/>
              <a:t>creative</a:t>
            </a:r>
            <a:r>
              <a:rPr lang="pl-PL" sz="2800" dirty="0"/>
              <a:t> </a:t>
            </a:r>
            <a:r>
              <a:rPr lang="pl-PL" sz="2800" dirty="0" err="1"/>
              <a:t>involvement</a:t>
            </a:r>
            <a:r>
              <a:rPr lang="pl-PL" sz="2800" dirty="0"/>
              <a:t> </a:t>
            </a:r>
          </a:p>
          <a:p>
            <a:pPr marL="0" indent="0" algn="ctr">
              <a:buNone/>
            </a:pPr>
            <a:r>
              <a:rPr lang="pl-PL" sz="2800" dirty="0"/>
              <a:t>		by </a:t>
            </a:r>
            <a:r>
              <a:rPr lang="pl-PL" sz="2800" dirty="0" err="1"/>
              <a:t>arranger</a:t>
            </a:r>
            <a:r>
              <a:rPr lang="pl-PL" sz="2800" dirty="0"/>
              <a:t> </a:t>
            </a:r>
            <a:r>
              <a:rPr lang="pl-PL" sz="2800" dirty="0" err="1"/>
              <a:t>or</a:t>
            </a:r>
            <a:r>
              <a:rPr lang="pl-PL" sz="2800" dirty="0"/>
              <a:t> </a:t>
            </a:r>
            <a:r>
              <a:rPr lang="pl-PL" sz="2800" dirty="0" err="1"/>
              <a:t>composer</a:t>
            </a:r>
            <a:endParaRPr lang="pl-PL" dirty="0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AB160C8A-3A2F-4AA9-A182-B7ED2ADAEFD3}"/>
              </a:ext>
            </a:extLst>
          </p:cNvPr>
          <p:cNvSpPr/>
          <p:nvPr/>
        </p:nvSpPr>
        <p:spPr>
          <a:xfrm>
            <a:off x="4550113" y="1802859"/>
            <a:ext cx="3091774" cy="2010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err="1"/>
              <a:t>Arrangement</a:t>
            </a:r>
            <a:endParaRPr lang="pl-PL" sz="2400" dirty="0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3BB2AEB9-5628-4CC1-9BB3-47929D26648C}"/>
              </a:ext>
            </a:extLst>
          </p:cNvPr>
          <p:cNvSpPr/>
          <p:nvPr/>
        </p:nvSpPr>
        <p:spPr>
          <a:xfrm>
            <a:off x="8437124" y="1802860"/>
            <a:ext cx="2916677" cy="2010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err="1"/>
              <a:t>Transcription</a:t>
            </a:r>
            <a:endParaRPr lang="pl-PL" sz="2400" dirty="0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54BE9199-C84B-4FAC-B516-72553A3441B0}"/>
              </a:ext>
            </a:extLst>
          </p:cNvPr>
          <p:cNvSpPr/>
          <p:nvPr/>
        </p:nvSpPr>
        <p:spPr>
          <a:xfrm>
            <a:off x="838200" y="1847767"/>
            <a:ext cx="2916677" cy="2010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err="1"/>
              <a:t>Composition</a:t>
            </a:r>
            <a:endParaRPr lang="pl-PL" dirty="0"/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68547277-AC89-4119-B2F0-DE23BB7F2009}"/>
              </a:ext>
            </a:extLst>
          </p:cNvPr>
          <p:cNvSpPr/>
          <p:nvPr/>
        </p:nvSpPr>
        <p:spPr>
          <a:xfrm>
            <a:off x="6096000" y="4177732"/>
            <a:ext cx="4040222" cy="47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ACA42AAE-86AF-408A-B325-B6947920B734}"/>
              </a:ext>
            </a:extLst>
          </p:cNvPr>
          <p:cNvSpPr/>
          <p:nvPr/>
        </p:nvSpPr>
        <p:spPr>
          <a:xfrm rot="10800000">
            <a:off x="2055779" y="4177731"/>
            <a:ext cx="4040221" cy="47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855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1280B7-3BAC-4395-866B-77EE8C1A7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938" y="1371985"/>
            <a:ext cx="8946541" cy="4395152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/>
              <a:t>1. Antonio Vivaldi – </a:t>
            </a:r>
            <a:r>
              <a:rPr lang="pl-PL" sz="3200" dirty="0" err="1"/>
              <a:t>Violin</a:t>
            </a:r>
            <a:r>
              <a:rPr lang="pl-PL" sz="3200" dirty="0"/>
              <a:t> Concerto op.3 nr 8 RV 522 – </a:t>
            </a:r>
            <a:r>
              <a:rPr lang="pl-PL" sz="3200" b="1" dirty="0"/>
              <a:t>I. Allegro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3200" dirty="0"/>
              <a:t>Johann Sebastian Bach – Concerto for Organ in A minor BWV 593 – </a:t>
            </a:r>
            <a:r>
              <a:rPr lang="pl-PL" sz="3200" b="1" dirty="0"/>
              <a:t>I. Allegro</a:t>
            </a:r>
          </a:p>
          <a:p>
            <a:pPr marL="0" indent="0" algn="ctr">
              <a:buNone/>
            </a:pPr>
            <a:endParaRPr lang="pl-PL" sz="3200" dirty="0"/>
          </a:p>
        </p:txBody>
      </p:sp>
      <p:pic>
        <p:nvPicPr>
          <p:cNvPr id="2" name="1. Vival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6379" y="2811705"/>
            <a:ext cx="661658" cy="661658"/>
          </a:xfrm>
          <a:prstGeom prst="rect">
            <a:avLst/>
          </a:prstGeom>
        </p:spPr>
      </p:pic>
      <p:pic>
        <p:nvPicPr>
          <p:cNvPr id="4" name="1a. Ba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6379" y="5110385"/>
            <a:ext cx="661658" cy="6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AC7C48-D040-49A3-9934-0B2F7E5EC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03158"/>
            <a:ext cx="8946541" cy="50452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2. Antonio Vivaldi – </a:t>
            </a:r>
          </a:p>
          <a:p>
            <a:pPr marL="0" indent="0" algn="ctr">
              <a:buNone/>
            </a:pPr>
            <a:r>
              <a:rPr lang="pl-PL" sz="3200" dirty="0" err="1"/>
              <a:t>Violin</a:t>
            </a:r>
            <a:r>
              <a:rPr lang="pl-PL" sz="3200" dirty="0"/>
              <a:t> Concerto op.4 nr 6 RV316a II. Largo</a:t>
            </a:r>
          </a:p>
          <a:p>
            <a:pPr algn="ctr"/>
            <a:endParaRPr lang="pl-PL" sz="3200" dirty="0"/>
          </a:p>
          <a:p>
            <a:pPr algn="ctr"/>
            <a:endParaRPr lang="pl-PL" sz="3200" dirty="0"/>
          </a:p>
          <a:p>
            <a:pPr marL="0" indent="0" algn="ctr">
              <a:buNone/>
            </a:pPr>
            <a:r>
              <a:rPr lang="pl-PL" sz="3200" dirty="0"/>
              <a:t>Johann Sebastian Bach – </a:t>
            </a:r>
          </a:p>
          <a:p>
            <a:pPr marL="0" indent="0" algn="ctr">
              <a:buNone/>
            </a:pPr>
            <a:r>
              <a:rPr lang="pl-PL" sz="3200" dirty="0"/>
              <a:t>Concerto in g minor BWV 975 II. Largo</a:t>
            </a:r>
          </a:p>
        </p:txBody>
      </p:sp>
      <p:pic>
        <p:nvPicPr>
          <p:cNvPr id="2" name="2. Vival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2064" y="2686783"/>
            <a:ext cx="729035" cy="729035"/>
          </a:xfrm>
          <a:prstGeom prst="rect">
            <a:avLst/>
          </a:prstGeom>
        </p:spPr>
      </p:pic>
      <p:pic>
        <p:nvPicPr>
          <p:cNvPr id="4" name="2a. Ba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1688" y="5174726"/>
            <a:ext cx="719411" cy="7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F5B2B2-741D-4D23-A8D5-B18DF52B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24026"/>
            <a:ext cx="8946541" cy="53243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dirty="0"/>
              <a:t>3. Georg Friedrich Haendel</a:t>
            </a:r>
          </a:p>
          <a:p>
            <a:pPr marL="0" indent="0" algn="ctr">
              <a:buNone/>
            </a:pPr>
            <a:r>
              <a:rPr lang="pl-PL" sz="3200" i="1" dirty="0"/>
              <a:t>The </a:t>
            </a:r>
            <a:r>
              <a:rPr lang="pl-PL" sz="3200" i="1" dirty="0" err="1"/>
              <a:t>Messiah</a:t>
            </a:r>
            <a:r>
              <a:rPr lang="pl-PL" sz="3200" i="1" dirty="0"/>
              <a:t> HWV 56</a:t>
            </a:r>
          </a:p>
          <a:p>
            <a:pPr marL="0" indent="0" algn="ctr">
              <a:buNone/>
            </a:pPr>
            <a:r>
              <a:rPr lang="pl-PL" sz="3600" b="1" i="1" dirty="0" err="1"/>
              <a:t>Pifa</a:t>
            </a:r>
            <a:endParaRPr lang="pl-PL" sz="3600" b="1" i="1" dirty="0"/>
          </a:p>
          <a:p>
            <a:pPr algn="ctr"/>
            <a:endParaRPr lang="pl-PL" sz="3200" i="1" dirty="0"/>
          </a:p>
          <a:p>
            <a:pPr marL="0" indent="0" algn="ctr">
              <a:buNone/>
            </a:pPr>
            <a:r>
              <a:rPr lang="pl-PL" sz="3200" dirty="0"/>
              <a:t>Wolfgang </a:t>
            </a:r>
            <a:r>
              <a:rPr lang="pl-PL" sz="3200" dirty="0" err="1"/>
              <a:t>Amadeus</a:t>
            </a:r>
            <a:r>
              <a:rPr lang="pl-PL" sz="3200" dirty="0"/>
              <a:t> Mozart</a:t>
            </a:r>
          </a:p>
          <a:p>
            <a:pPr marL="0" indent="0" algn="ctr">
              <a:buNone/>
            </a:pPr>
            <a:r>
              <a:rPr lang="pl-PL" sz="3200" dirty="0"/>
              <a:t>Der </a:t>
            </a:r>
            <a:r>
              <a:rPr lang="pl-PL" sz="3200" dirty="0" err="1"/>
              <a:t>Messias</a:t>
            </a:r>
            <a:r>
              <a:rPr lang="pl-PL" sz="3200" dirty="0"/>
              <a:t> K. 572</a:t>
            </a:r>
          </a:p>
          <a:p>
            <a:pPr marL="0" indent="0" algn="ctr">
              <a:buNone/>
            </a:pPr>
            <a:r>
              <a:rPr lang="pl-PL" sz="3600" b="1" dirty="0" err="1"/>
              <a:t>Pifa</a:t>
            </a:r>
            <a:endParaRPr lang="pl-PL" sz="3600" b="1" dirty="0"/>
          </a:p>
        </p:txBody>
      </p:sp>
      <p:pic>
        <p:nvPicPr>
          <p:cNvPr id="2" name="3. Haend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4158" y="2811913"/>
            <a:ext cx="662807" cy="662807"/>
          </a:xfrm>
          <a:prstGeom prst="rect">
            <a:avLst/>
          </a:prstGeom>
        </p:spPr>
      </p:pic>
      <p:pic>
        <p:nvPicPr>
          <p:cNvPr id="4" name="3a. Moz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4158" y="5497363"/>
            <a:ext cx="739008" cy="7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2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95F5B2B2-741D-4D23-A8D5-B18DF52B2135}"/>
              </a:ext>
            </a:extLst>
          </p:cNvPr>
          <p:cNvSpPr txBox="1">
            <a:spLocks/>
          </p:cNvSpPr>
          <p:nvPr/>
        </p:nvSpPr>
        <p:spPr>
          <a:xfrm>
            <a:off x="1103312" y="943277"/>
            <a:ext cx="8946541" cy="49570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pl-PL" sz="3200" dirty="0"/>
              <a:t>4. Georg Friedrich Haendel</a:t>
            </a:r>
          </a:p>
          <a:p>
            <a:pPr marL="0" indent="0" algn="ctr">
              <a:buFont typeface="Wingdings 3" charset="2"/>
              <a:buNone/>
            </a:pPr>
            <a:r>
              <a:rPr lang="pl-PL" sz="3200" i="1" dirty="0"/>
              <a:t>The </a:t>
            </a:r>
            <a:r>
              <a:rPr lang="pl-PL" sz="3200" i="1" dirty="0" err="1"/>
              <a:t>Messiah</a:t>
            </a:r>
            <a:r>
              <a:rPr lang="pl-PL" sz="3200" i="1" dirty="0"/>
              <a:t> HWV 56</a:t>
            </a:r>
          </a:p>
          <a:p>
            <a:pPr marL="0" indent="0" algn="ctr">
              <a:buFont typeface="Wingdings 3" charset="2"/>
              <a:buNone/>
            </a:pPr>
            <a:r>
              <a:rPr lang="pl-PL" sz="3600" b="1" i="1" dirty="0"/>
              <a:t>His </a:t>
            </a:r>
            <a:r>
              <a:rPr lang="pl-PL" sz="3600" b="1" i="1" dirty="0" err="1"/>
              <a:t>Yoke</a:t>
            </a:r>
            <a:r>
              <a:rPr lang="pl-PL" sz="3600" b="1" i="1" dirty="0"/>
              <a:t> </a:t>
            </a:r>
            <a:r>
              <a:rPr lang="pl-PL" sz="3600" b="1" i="1" dirty="0" err="1"/>
              <a:t>Is</a:t>
            </a:r>
            <a:r>
              <a:rPr lang="pl-PL" sz="3600" b="1" i="1" dirty="0"/>
              <a:t> </a:t>
            </a:r>
            <a:r>
              <a:rPr lang="pl-PL" sz="3600" b="1" i="1" dirty="0" err="1"/>
              <a:t>Easy</a:t>
            </a:r>
            <a:endParaRPr lang="pl-PL" sz="3600" b="1" i="1" dirty="0"/>
          </a:p>
          <a:p>
            <a:pPr algn="ctr"/>
            <a:endParaRPr lang="pl-PL" sz="3200" i="1" dirty="0"/>
          </a:p>
          <a:p>
            <a:pPr algn="ctr"/>
            <a:endParaRPr lang="pl-PL" sz="3200" i="1" dirty="0"/>
          </a:p>
          <a:p>
            <a:pPr marL="0" indent="0" algn="ctr">
              <a:buFont typeface="Wingdings 3" charset="2"/>
              <a:buNone/>
            </a:pPr>
            <a:r>
              <a:rPr lang="pl-PL" sz="3200" dirty="0"/>
              <a:t>Wolfgang </a:t>
            </a:r>
            <a:r>
              <a:rPr lang="pl-PL" sz="3200" dirty="0" err="1"/>
              <a:t>Amadeus</a:t>
            </a:r>
            <a:r>
              <a:rPr lang="pl-PL" sz="3200" dirty="0"/>
              <a:t> Mozart</a:t>
            </a:r>
          </a:p>
          <a:p>
            <a:pPr marL="0" indent="0" algn="ctr">
              <a:buFont typeface="Wingdings 3" charset="2"/>
              <a:buNone/>
            </a:pPr>
            <a:r>
              <a:rPr lang="pl-PL" sz="3200" dirty="0"/>
              <a:t>Der </a:t>
            </a:r>
            <a:r>
              <a:rPr lang="pl-PL" sz="3200" dirty="0" err="1"/>
              <a:t>Messias</a:t>
            </a:r>
            <a:r>
              <a:rPr lang="pl-PL" sz="3200" dirty="0"/>
              <a:t> K. 572</a:t>
            </a:r>
          </a:p>
          <a:p>
            <a:pPr marL="0" indent="0" algn="ctr">
              <a:buFont typeface="Wingdings 3" charset="2"/>
              <a:buNone/>
            </a:pPr>
            <a:r>
              <a:rPr lang="pl-PL" sz="3600" b="1" dirty="0" err="1"/>
              <a:t>Sein</a:t>
            </a:r>
            <a:r>
              <a:rPr lang="pl-PL" sz="3600" b="1" dirty="0"/>
              <a:t> </a:t>
            </a:r>
            <a:r>
              <a:rPr lang="pl-PL" sz="3600" b="1" dirty="0" err="1"/>
              <a:t>Joch</a:t>
            </a:r>
            <a:r>
              <a:rPr lang="pl-PL" sz="3600" b="1" dirty="0"/>
              <a:t> </a:t>
            </a:r>
            <a:r>
              <a:rPr lang="pl-PL" sz="3600" b="1" dirty="0" err="1"/>
              <a:t>ist</a:t>
            </a:r>
            <a:r>
              <a:rPr lang="pl-PL" sz="3600" b="1" dirty="0"/>
              <a:t> </a:t>
            </a:r>
            <a:r>
              <a:rPr lang="pl-PL" sz="3600" b="1" dirty="0" err="1"/>
              <a:t>sanft</a:t>
            </a:r>
            <a:endParaRPr lang="pl-PL" sz="3600" b="1" dirty="0"/>
          </a:p>
        </p:txBody>
      </p:sp>
      <p:pic>
        <p:nvPicPr>
          <p:cNvPr id="2" name="4. Haend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1647" y="2800149"/>
            <a:ext cx="818950" cy="818950"/>
          </a:xfrm>
          <a:prstGeom prst="rect">
            <a:avLst/>
          </a:prstGeom>
        </p:spPr>
      </p:pic>
      <p:pic>
        <p:nvPicPr>
          <p:cNvPr id="3" name="4a. Moz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4346" y="5632115"/>
            <a:ext cx="756251" cy="7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252</TotalTime>
  <Words>721</Words>
  <Application>Microsoft Office PowerPoint</Application>
  <PresentationFormat>Panoramiczny</PresentationFormat>
  <Paragraphs>160</Paragraphs>
  <Slides>26</Slides>
  <Notes>0</Notes>
  <HiddenSlides>0</HiddenSlides>
  <MMClips>41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Jon</vt:lpstr>
      <vt:lpstr>On Arrangements  and Transcriptions</vt:lpstr>
      <vt:lpstr>Transcription</vt:lpstr>
      <vt:lpstr>Arrangement</vt:lpstr>
      <vt:lpstr>Arrangement</vt:lpstr>
      <vt:lpstr>Arrangement or new composition?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Arrangements  and Transcriptions</dc:title>
  <dc:creator>Błażej Michna</dc:creator>
  <cp:lastModifiedBy>Błażej Michna</cp:lastModifiedBy>
  <cp:revision>29</cp:revision>
  <dcterms:created xsi:type="dcterms:W3CDTF">2022-06-07T19:49:37Z</dcterms:created>
  <dcterms:modified xsi:type="dcterms:W3CDTF">2022-12-31T14:58:12Z</dcterms:modified>
</cp:coreProperties>
</file>